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5.jpg" ContentType="image/jpe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65" r:id="rId2"/>
    <p:sldId id="257" r:id="rId3"/>
    <p:sldId id="258" r:id="rId4"/>
    <p:sldId id="259" r:id="rId5"/>
    <p:sldId id="286" r:id="rId6"/>
    <p:sldId id="260" r:id="rId7"/>
    <p:sldId id="261" r:id="rId8"/>
    <p:sldId id="284" r:id="rId9"/>
    <p:sldId id="268" r:id="rId10"/>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37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9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9308C1A8-AD63-4844-81E2-D87184EE7D1B}" type="datetimeFigureOut">
              <a:rPr lang="en-US" smtClean="0"/>
              <a:t>08/15/2023</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CA0EA1B0-8279-4D9C-B722-55266D50F0DB}" type="slidenum">
              <a:rPr lang="en-US" smtClean="0"/>
              <a:t>‹#›</a:t>
            </a:fld>
            <a:endParaRPr lang="en-US"/>
          </a:p>
        </p:txBody>
      </p:sp>
    </p:spTree>
    <p:extLst>
      <p:ext uri="{BB962C8B-B14F-4D97-AF65-F5344CB8AC3E}">
        <p14:creationId xmlns:p14="http://schemas.microsoft.com/office/powerpoint/2010/main" val="168070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C34D2A-01B1-4684-8517-4F63A9EBE31B}" type="slidenum">
              <a:rPr lang="en-US" smtClean="0"/>
              <a:t>5</a:t>
            </a:fld>
            <a:endParaRPr lang="en-US"/>
          </a:p>
        </p:txBody>
      </p:sp>
    </p:spTree>
    <p:extLst>
      <p:ext uri="{BB962C8B-B14F-4D97-AF65-F5344CB8AC3E}">
        <p14:creationId xmlns:p14="http://schemas.microsoft.com/office/powerpoint/2010/main" val="329761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US" sz="1200" kern="1200" dirty="0">
                <a:solidFill>
                  <a:schemeClr val="tx1"/>
                </a:solidFill>
                <a:latin typeface="Lucida Sans" panose="020B0602030504020204" pitchFamily="34" charset="0"/>
                <a:ea typeface="+mn-ea"/>
                <a:cs typeface="+mn-cs"/>
              </a:rPr>
              <a:t>We have a small but mighty team here at Practice Health.</a:t>
            </a:r>
          </a:p>
          <a:p>
            <a:pPr marL="0" algn="l" defTabSz="914400" rtl="0" eaLnBrk="1" latinLnBrk="0" hangingPunct="1"/>
            <a:endParaRPr lang="en-US" sz="1200" kern="1200" dirty="0">
              <a:solidFill>
                <a:schemeClr val="tx1"/>
              </a:solidFill>
              <a:latin typeface="Lucida Sans" panose="020B0602030504020204" pitchFamily="34" charset="0"/>
              <a:ea typeface="+mn-ea"/>
              <a:cs typeface="+mn-cs"/>
            </a:endParaRPr>
          </a:p>
          <a:p>
            <a:pPr marL="0" algn="l" defTabSz="914400" rtl="0" eaLnBrk="1" latinLnBrk="0" hangingPunct="1"/>
            <a:r>
              <a:rPr lang="en-US" sz="1200" kern="1200" dirty="0">
                <a:solidFill>
                  <a:schemeClr val="tx1"/>
                </a:solidFill>
                <a:latin typeface="Lucida Sans" panose="020B0602030504020204" pitchFamily="34" charset="0"/>
                <a:ea typeface="+mn-ea"/>
                <a:cs typeface="+mn-cs"/>
              </a:rPr>
              <a:t>Though the board of directors ultimately leads and sets the direction for the IPA, Jacque Terrasi was appointed the VP of PH in June of 2022. Jacque has been instrumental to the revitalization and growth of PH over the years, working with and alongside the IPA since 2021 in various roles. Dr. Lisa Rothgery is PH’s Medical Director, since 2020 (member of PH for over a decade). She helps be the voice of the practitioner on the leadership team and provides me and Jacque great support as we execute on the BOD’s strategy and direction.</a:t>
            </a:r>
          </a:p>
          <a:p>
            <a:pPr marL="0" algn="l" defTabSz="914400" rtl="0" eaLnBrk="1" latinLnBrk="0" hangingPunct="1"/>
            <a:endParaRPr lang="en-US" sz="1200" kern="1200" dirty="0">
              <a:solidFill>
                <a:schemeClr val="tx1"/>
              </a:solidFill>
              <a:latin typeface="Lucida Sans" panose="020B0602030504020204" pitchFamily="34" charset="0"/>
              <a:ea typeface="+mn-ea"/>
              <a:cs typeface="+mn-cs"/>
            </a:endParaRPr>
          </a:p>
          <a:p>
            <a:pPr marL="0" algn="l" defTabSz="914400" rtl="0" eaLnBrk="1" latinLnBrk="0" hangingPunct="1"/>
            <a:r>
              <a:rPr lang="en-US" sz="1200" kern="1200" dirty="0">
                <a:solidFill>
                  <a:schemeClr val="tx1"/>
                </a:solidFill>
                <a:latin typeface="Lucida Sans" panose="020B0602030504020204" pitchFamily="34" charset="0"/>
                <a:ea typeface="+mn-ea"/>
                <a:cs typeface="+mn-cs"/>
              </a:rPr>
              <a:t>Lanye Banks serves as our Physician and Provider Liaison for Practice Health. I often describe Lanye as the external engine of PH – she is responsible for meeting with practices, escalating your issues, and connecting you with member benefits such as discounts and peer-to-peer connections.</a:t>
            </a:r>
          </a:p>
          <a:p>
            <a:pPr marL="0" algn="l" defTabSz="914400" rtl="0" eaLnBrk="1" latinLnBrk="0" hangingPunct="1"/>
            <a:r>
              <a:rPr lang="en-US" sz="1200" kern="1200" dirty="0">
                <a:solidFill>
                  <a:schemeClr val="tx1"/>
                </a:solidFill>
                <a:latin typeface="Lucida Sans" panose="020B0602030504020204" pitchFamily="34" charset="0"/>
                <a:ea typeface="+mn-ea"/>
                <a:cs typeface="+mn-cs"/>
              </a:rPr>
              <a:t>- Discussion question: with a show of hands, how many of you have personally met with Lanye this year?</a:t>
            </a:r>
          </a:p>
        </p:txBody>
      </p:sp>
      <p:sp>
        <p:nvSpPr>
          <p:cNvPr id="4" name="Slide Number Placeholder 3"/>
          <p:cNvSpPr>
            <a:spLocks noGrp="1"/>
          </p:cNvSpPr>
          <p:nvPr>
            <p:ph type="sldNum" sz="quarter" idx="5"/>
          </p:nvPr>
        </p:nvSpPr>
        <p:spPr/>
        <p:txBody>
          <a:bodyPr/>
          <a:lstStyle/>
          <a:p>
            <a:fld id="{D5C34D2A-01B1-4684-8517-4F63A9EBE31B}" type="slidenum">
              <a:rPr lang="en-US" smtClean="0"/>
              <a:t>8</a:t>
            </a:fld>
            <a:endParaRPr lang="en-US"/>
          </a:p>
        </p:txBody>
      </p:sp>
    </p:spTree>
    <p:extLst>
      <p:ext uri="{BB962C8B-B14F-4D97-AF65-F5344CB8AC3E}">
        <p14:creationId xmlns:p14="http://schemas.microsoft.com/office/powerpoint/2010/main" val="270340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4100" b="0" i="0">
                <a:solidFill>
                  <a:srgbClr val="12377E"/>
                </a:solidFill>
                <a:latin typeface="Lucida Sans"/>
                <a:cs typeface="Lucida Sans"/>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5050" b="0" i="0">
                <a:solidFill>
                  <a:srgbClr val="12377E"/>
                </a:solidFill>
                <a:latin typeface="Lucida Sans"/>
                <a:cs typeface="Lucida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08/15/2023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0" i="0">
                <a:solidFill>
                  <a:srgbClr val="12377E"/>
                </a:solidFill>
                <a:latin typeface="Lucida Sans"/>
                <a:cs typeface="Lucida Sans"/>
              </a:defRPr>
            </a:lvl1pPr>
          </a:lstStyle>
          <a:p>
            <a:endParaRPr/>
          </a:p>
        </p:txBody>
      </p:sp>
      <p:sp>
        <p:nvSpPr>
          <p:cNvPr id="3" name="Holder 3"/>
          <p:cNvSpPr>
            <a:spLocks noGrp="1"/>
          </p:cNvSpPr>
          <p:nvPr>
            <p:ph type="body" idx="1"/>
          </p:nvPr>
        </p:nvSpPr>
        <p:spPr/>
        <p:txBody>
          <a:bodyPr lIns="0" tIns="0" rIns="0" bIns="0"/>
          <a:lstStyle>
            <a:lvl1pPr>
              <a:defRPr sz="5050" b="0" i="0">
                <a:solidFill>
                  <a:srgbClr val="12377E"/>
                </a:solidFill>
                <a:latin typeface="Lucida Sans"/>
                <a:cs typeface="Lucida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08/15/2023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0" i="0">
                <a:solidFill>
                  <a:srgbClr val="12377E"/>
                </a:solidFill>
                <a:latin typeface="Lucida Sans"/>
                <a:cs typeface="Lucida San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587070" y="2991207"/>
            <a:ext cx="6497955" cy="6272530"/>
          </a:xfrm>
          <a:prstGeom prst="rect">
            <a:avLst/>
          </a:prstGeom>
        </p:spPr>
        <p:txBody>
          <a:bodyPr wrap="square" lIns="0" tIns="0" rIns="0" bIns="0">
            <a:spAutoFit/>
          </a:bodyPr>
          <a:lstStyle>
            <a:lvl1pPr>
              <a:defRPr sz="1800" b="1" i="0">
                <a:solidFill>
                  <a:srgbClr val="12377E"/>
                </a:solidFill>
                <a:latin typeface="Trebuchet MS"/>
                <a:cs typeface="Trebuchet MS"/>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08/15/2023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0" i="0">
                <a:solidFill>
                  <a:srgbClr val="12377E"/>
                </a:solidFill>
                <a:latin typeface="Lucida Sans"/>
                <a:cs typeface="Lucida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08/15/2023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08/15/2023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Holder 3"/>
          <p:cNvSpPr>
            <a:spLocks noGrp="1"/>
          </p:cNvSpPr>
          <p:nvPr>
            <p:ph sz="half" idx="2"/>
          </p:nvPr>
        </p:nvSpPr>
        <p:spPr>
          <a:xfrm>
            <a:off x="1981200" y="4679191"/>
            <a:ext cx="7467600" cy="276999"/>
          </a:xfrm>
          <a:prstGeom prst="rect">
            <a:avLst/>
          </a:prstGeom>
        </p:spPr>
        <p:txBody>
          <a:bodyPr wrap="square" lIns="0" tIns="0" rIns="0" bIns="0">
            <a:spAutoFit/>
          </a:bodyPr>
          <a:lstStyle>
            <a:lvl1pPr>
              <a:defRPr>
                <a:latin typeface="Lucida Sans" panose="020B0602030504020204" pitchFamily="34" charset="0"/>
              </a:defRPr>
            </a:lvl1pPr>
          </a:lstStyle>
          <a:p>
            <a:endParaRPr dirty="0"/>
          </a:p>
        </p:txBody>
      </p:sp>
      <p:sp>
        <p:nvSpPr>
          <p:cNvPr id="8" name="Footer Placeholder 2">
            <a:extLst>
              <a:ext uri="{FF2B5EF4-FFF2-40B4-BE49-F238E27FC236}">
                <a16:creationId xmlns:a16="http://schemas.microsoft.com/office/drawing/2014/main" id="{D8F9BB83-5F85-495C-B396-BFF6B100A0A6}"/>
              </a:ext>
            </a:extLst>
          </p:cNvPr>
          <p:cNvSpPr>
            <a:spLocks noGrp="1"/>
          </p:cNvSpPr>
          <p:nvPr>
            <p:ph type="ftr" sz="quarter" idx="10"/>
          </p:nvPr>
        </p:nvSpPr>
        <p:spPr>
          <a:xfrm>
            <a:off x="6217920" y="9791700"/>
            <a:ext cx="5852160" cy="276999"/>
          </a:xfrm>
          <a:prstGeom prst="rect">
            <a:avLst/>
          </a:prstGeom>
        </p:spPr>
        <p:txBody>
          <a:bodyPr/>
          <a:lstStyle>
            <a:lvl1pPr algn="ctr">
              <a:defRPr/>
            </a:lvl1pPr>
          </a:lstStyle>
          <a:p>
            <a:fld id="{4AB7802B-46A4-4587-BFBE-367EB3FB2BE6}" type="slidenum">
              <a:rPr lang="en-US" smtClean="0"/>
              <a:pPr/>
              <a:t>‹#›</a:t>
            </a:fld>
            <a:endParaRPr lang="en-US" dirty="0"/>
          </a:p>
        </p:txBody>
      </p:sp>
      <p:sp>
        <p:nvSpPr>
          <p:cNvPr id="12" name="Text Placeholder 15">
            <a:extLst>
              <a:ext uri="{FF2B5EF4-FFF2-40B4-BE49-F238E27FC236}">
                <a16:creationId xmlns:a16="http://schemas.microsoft.com/office/drawing/2014/main" id="{E95804C7-ABA2-45A4-8332-6807DA43597A}"/>
              </a:ext>
            </a:extLst>
          </p:cNvPr>
          <p:cNvSpPr>
            <a:spLocks noGrp="1"/>
          </p:cNvSpPr>
          <p:nvPr>
            <p:ph type="body" sz="quarter" idx="15"/>
          </p:nvPr>
        </p:nvSpPr>
        <p:spPr>
          <a:xfrm>
            <a:off x="1699520" y="4163167"/>
            <a:ext cx="5031739" cy="369332"/>
          </a:xfrm>
          <a:prstGeom prst="rect">
            <a:avLst/>
          </a:prstGeom>
        </p:spPr>
        <p:txBody>
          <a:bodyPr/>
          <a:lstStyle>
            <a:lvl1pPr algn="ctr">
              <a:defRPr lang="en-US" sz="2400" b="1" i="0" dirty="0" smtClean="0">
                <a:solidFill>
                  <a:srgbClr val="12377E"/>
                </a:solidFill>
                <a:latin typeface="Lucida Sans"/>
                <a:ea typeface="+mj-ea"/>
                <a:cs typeface="Lucida Sans"/>
              </a:defRPr>
            </a:lvl1pPr>
          </a:lstStyle>
          <a:p>
            <a:pPr lvl="0"/>
            <a:r>
              <a:rPr lang="en-US" dirty="0"/>
              <a:t>Edit Master text styles</a:t>
            </a:r>
          </a:p>
        </p:txBody>
      </p:sp>
      <p:sp>
        <p:nvSpPr>
          <p:cNvPr id="13" name="Text Placeholder 15">
            <a:extLst>
              <a:ext uri="{FF2B5EF4-FFF2-40B4-BE49-F238E27FC236}">
                <a16:creationId xmlns:a16="http://schemas.microsoft.com/office/drawing/2014/main" id="{E6405531-6627-4C7A-B7B5-F817B9C9CF73}"/>
              </a:ext>
            </a:extLst>
          </p:cNvPr>
          <p:cNvSpPr>
            <a:spLocks noGrp="1"/>
          </p:cNvSpPr>
          <p:nvPr>
            <p:ph type="body" sz="quarter" idx="16"/>
          </p:nvPr>
        </p:nvSpPr>
        <p:spPr>
          <a:xfrm>
            <a:off x="9753600" y="4163167"/>
            <a:ext cx="5031739" cy="369332"/>
          </a:xfrm>
          <a:prstGeom prst="rect">
            <a:avLst/>
          </a:prstGeom>
        </p:spPr>
        <p:txBody>
          <a:bodyPr/>
          <a:lstStyle>
            <a:lvl1pPr algn="ctr">
              <a:defRPr lang="en-US" sz="2400" b="1" i="0" dirty="0" smtClean="0">
                <a:solidFill>
                  <a:srgbClr val="12377E"/>
                </a:solidFill>
                <a:latin typeface="Lucida Sans"/>
                <a:ea typeface="+mj-ea"/>
                <a:cs typeface="Lucida Sans"/>
              </a:defRPr>
            </a:lvl1pPr>
          </a:lstStyle>
          <a:p>
            <a:pPr lvl="0"/>
            <a:r>
              <a:rPr lang="en-US" dirty="0"/>
              <a:t>Edit Master text styles</a:t>
            </a:r>
          </a:p>
        </p:txBody>
      </p:sp>
      <p:pic>
        <p:nvPicPr>
          <p:cNvPr id="16" name="Picture 15">
            <a:extLst>
              <a:ext uri="{FF2B5EF4-FFF2-40B4-BE49-F238E27FC236}">
                <a16:creationId xmlns:a16="http://schemas.microsoft.com/office/drawing/2014/main" id="{C9B4AF13-B4BD-459B-B2BD-EA492B8D55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97200" y="9468624"/>
            <a:ext cx="2336403" cy="600075"/>
          </a:xfrm>
          <a:prstGeom prst="rect">
            <a:avLst/>
          </a:prstGeom>
        </p:spPr>
      </p:pic>
      <p:sp>
        <p:nvSpPr>
          <p:cNvPr id="17" name="Title 11">
            <a:extLst>
              <a:ext uri="{FF2B5EF4-FFF2-40B4-BE49-F238E27FC236}">
                <a16:creationId xmlns:a16="http://schemas.microsoft.com/office/drawing/2014/main" id="{4BFED603-503A-4D42-AA6D-8BDF79901F05}"/>
              </a:ext>
            </a:extLst>
          </p:cNvPr>
          <p:cNvSpPr>
            <a:spLocks noGrp="1"/>
          </p:cNvSpPr>
          <p:nvPr>
            <p:ph type="title"/>
          </p:nvPr>
        </p:nvSpPr>
        <p:spPr>
          <a:xfrm>
            <a:off x="1699522" y="1602681"/>
            <a:ext cx="5920478" cy="2339102"/>
          </a:xfrm>
          <a:prstGeom prst="rect">
            <a:avLst/>
          </a:prstGeom>
        </p:spPr>
        <p:txBody>
          <a:bodyPr/>
          <a:lstStyle>
            <a:lvl1pPr>
              <a:defRPr lang="en-US" sz="3800" b="0" i="0" spc="-300" dirty="0">
                <a:solidFill>
                  <a:srgbClr val="12377E"/>
                </a:solidFill>
                <a:latin typeface="Lucida Sans"/>
                <a:ea typeface="+mn-ea"/>
                <a:cs typeface="Lucida Sans"/>
              </a:defRPr>
            </a:lvl1pPr>
          </a:lstStyle>
          <a:p>
            <a:r>
              <a:rPr lang="en-US" dirty="0"/>
              <a:t>Click to edit Master title style</a:t>
            </a:r>
          </a:p>
        </p:txBody>
      </p:sp>
      <p:sp>
        <p:nvSpPr>
          <p:cNvPr id="19" name="Holder 3">
            <a:extLst>
              <a:ext uri="{FF2B5EF4-FFF2-40B4-BE49-F238E27FC236}">
                <a16:creationId xmlns:a16="http://schemas.microsoft.com/office/drawing/2014/main" id="{66EFBB13-99B8-45AD-81B2-39809913FD2F}"/>
              </a:ext>
            </a:extLst>
          </p:cNvPr>
          <p:cNvSpPr>
            <a:spLocks noGrp="1"/>
          </p:cNvSpPr>
          <p:nvPr>
            <p:ph sz="half" idx="17"/>
          </p:nvPr>
        </p:nvSpPr>
        <p:spPr>
          <a:xfrm>
            <a:off x="10058400" y="4679191"/>
            <a:ext cx="7467600" cy="276999"/>
          </a:xfrm>
          <a:prstGeom prst="rect">
            <a:avLst/>
          </a:prstGeom>
        </p:spPr>
        <p:txBody>
          <a:bodyPr wrap="square" lIns="0" tIns="0" rIns="0" bIns="0">
            <a:spAutoFit/>
          </a:bodyPr>
          <a:lstStyle>
            <a:lvl1pPr>
              <a:defRPr>
                <a:latin typeface="Lucida Sans" panose="020B0602030504020204" pitchFamily="34" charset="0"/>
              </a:defRPr>
            </a:lvl1pPr>
          </a:lstStyle>
          <a:p>
            <a:endParaRPr dirty="0"/>
          </a:p>
        </p:txBody>
      </p:sp>
    </p:spTree>
    <p:extLst>
      <p:ext uri="{BB962C8B-B14F-4D97-AF65-F5344CB8AC3E}">
        <p14:creationId xmlns:p14="http://schemas.microsoft.com/office/powerpoint/2010/main" val="35469874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39520" cy="10287000"/>
          </a:xfrm>
          <a:custGeom>
            <a:avLst/>
            <a:gdLst/>
            <a:ahLst/>
            <a:cxnLst/>
            <a:rect l="l" t="t" r="r" b="b"/>
            <a:pathLst>
              <a:path w="1239520" h="10287000">
                <a:moveTo>
                  <a:pt x="1238945" y="10286999"/>
                </a:moveTo>
                <a:lnTo>
                  <a:pt x="0" y="10286999"/>
                </a:lnTo>
                <a:lnTo>
                  <a:pt x="0" y="0"/>
                </a:lnTo>
                <a:lnTo>
                  <a:pt x="1238945" y="0"/>
                </a:lnTo>
                <a:lnTo>
                  <a:pt x="1238945" y="10286999"/>
                </a:lnTo>
                <a:close/>
              </a:path>
            </a:pathLst>
          </a:custGeom>
          <a:solidFill>
            <a:srgbClr val="12377E"/>
          </a:solidFill>
        </p:spPr>
        <p:txBody>
          <a:bodyPr wrap="square" lIns="0" tIns="0" rIns="0" bIns="0" rtlCol="0"/>
          <a:lstStyle/>
          <a:p>
            <a:endParaRPr/>
          </a:p>
        </p:txBody>
      </p:sp>
      <p:sp>
        <p:nvSpPr>
          <p:cNvPr id="2" name="Holder 2"/>
          <p:cNvSpPr>
            <a:spLocks noGrp="1"/>
          </p:cNvSpPr>
          <p:nvPr>
            <p:ph type="title"/>
          </p:nvPr>
        </p:nvSpPr>
        <p:spPr>
          <a:xfrm>
            <a:off x="1475088" y="797195"/>
            <a:ext cx="2129790" cy="1224280"/>
          </a:xfrm>
          <a:prstGeom prst="rect">
            <a:avLst/>
          </a:prstGeom>
        </p:spPr>
        <p:txBody>
          <a:bodyPr wrap="square" lIns="0" tIns="0" rIns="0" bIns="0">
            <a:spAutoFit/>
          </a:bodyPr>
          <a:lstStyle>
            <a:lvl1pPr>
              <a:defRPr sz="4100" b="0" i="0">
                <a:solidFill>
                  <a:srgbClr val="12377E"/>
                </a:solidFill>
                <a:latin typeface="Lucida Sans"/>
                <a:cs typeface="Lucida Sans"/>
              </a:defRPr>
            </a:lvl1pPr>
          </a:lstStyle>
          <a:p>
            <a:endParaRPr/>
          </a:p>
        </p:txBody>
      </p:sp>
      <p:sp>
        <p:nvSpPr>
          <p:cNvPr id="3" name="Holder 3"/>
          <p:cNvSpPr>
            <a:spLocks noGrp="1"/>
          </p:cNvSpPr>
          <p:nvPr>
            <p:ph type="body" idx="1"/>
          </p:nvPr>
        </p:nvSpPr>
        <p:spPr>
          <a:xfrm>
            <a:off x="1699523" y="2014855"/>
            <a:ext cx="8119109" cy="6091555"/>
          </a:xfrm>
          <a:prstGeom prst="rect">
            <a:avLst/>
          </a:prstGeom>
        </p:spPr>
        <p:txBody>
          <a:bodyPr wrap="square" lIns="0" tIns="0" rIns="0" bIns="0">
            <a:spAutoFit/>
          </a:bodyPr>
          <a:lstStyle>
            <a:lvl1pPr>
              <a:defRPr sz="5050" b="0" i="0">
                <a:solidFill>
                  <a:srgbClr val="12377E"/>
                </a:solidFill>
                <a:latin typeface="Lucida Sans"/>
                <a:cs typeface="Lucida Sans"/>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08/15/2023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practice-health.com/" TargetMode="External"/><Relationship Id="rId4" Type="http://schemas.openxmlformats.org/officeDocument/2006/relationships/hyperlink" Target="mailto:Practice.Health@HCAHealthcar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8288000" cy="10286998"/>
            <a:chOff x="0" y="0"/>
            <a:chExt cx="18288000" cy="10286998"/>
          </a:xfrm>
        </p:grpSpPr>
        <p:sp>
          <p:nvSpPr>
            <p:cNvPr id="3" name="object 3"/>
            <p:cNvSpPr/>
            <p:nvPr/>
          </p:nvSpPr>
          <p:spPr>
            <a:xfrm>
              <a:off x="0" y="0"/>
              <a:ext cx="18288000" cy="2667000"/>
            </a:xfrm>
            <a:custGeom>
              <a:avLst/>
              <a:gdLst/>
              <a:ahLst/>
              <a:cxnLst/>
              <a:rect l="l" t="t" r="r" b="b"/>
              <a:pathLst>
                <a:path w="18288000" h="2667000">
                  <a:moveTo>
                    <a:pt x="18287998" y="2666999"/>
                  </a:moveTo>
                  <a:lnTo>
                    <a:pt x="0" y="2666999"/>
                  </a:lnTo>
                  <a:lnTo>
                    <a:pt x="0" y="0"/>
                  </a:lnTo>
                  <a:lnTo>
                    <a:pt x="18287998" y="0"/>
                  </a:lnTo>
                  <a:lnTo>
                    <a:pt x="18287998" y="2666999"/>
                  </a:lnTo>
                  <a:close/>
                </a:path>
              </a:pathLst>
            </a:custGeom>
            <a:solidFill>
              <a:srgbClr val="12377E"/>
            </a:solidFill>
          </p:spPr>
          <p:txBody>
            <a:bodyPr wrap="square" lIns="0" tIns="0" rIns="0" bIns="0" rtlCol="0"/>
            <a:lstStyle/>
            <a:p>
              <a:endParaRPr/>
            </a:p>
          </p:txBody>
        </p:sp>
        <p:pic>
          <p:nvPicPr>
            <p:cNvPr id="4" name="object 4"/>
            <p:cNvPicPr/>
            <p:nvPr/>
          </p:nvPicPr>
          <p:blipFill>
            <a:blip r:embed="rId2" cstate="print"/>
            <a:stretch>
              <a:fillRect/>
            </a:stretch>
          </p:blipFill>
          <p:spPr>
            <a:xfrm>
              <a:off x="393263" y="504826"/>
              <a:ext cx="3495674" cy="904874"/>
            </a:xfrm>
            <a:prstGeom prst="rect">
              <a:avLst/>
            </a:prstGeom>
          </p:spPr>
        </p:pic>
        <p:pic>
          <p:nvPicPr>
            <p:cNvPr id="5" name="object 5"/>
            <p:cNvPicPr/>
            <p:nvPr/>
          </p:nvPicPr>
          <p:blipFill>
            <a:blip r:embed="rId3" cstate="print"/>
            <a:stretch>
              <a:fillRect/>
            </a:stretch>
          </p:blipFill>
          <p:spPr>
            <a:xfrm>
              <a:off x="8149448" y="2670920"/>
              <a:ext cx="10134599" cy="7616078"/>
            </a:xfrm>
            <a:prstGeom prst="rect">
              <a:avLst/>
            </a:prstGeom>
          </p:spPr>
        </p:pic>
      </p:grpSp>
      <p:sp>
        <p:nvSpPr>
          <p:cNvPr id="6" name="object 6"/>
          <p:cNvSpPr txBox="1"/>
          <p:nvPr/>
        </p:nvSpPr>
        <p:spPr>
          <a:xfrm>
            <a:off x="393263" y="4633495"/>
            <a:ext cx="7302938" cy="1847237"/>
          </a:xfrm>
          <a:prstGeom prst="rect">
            <a:avLst/>
          </a:prstGeom>
        </p:spPr>
        <p:txBody>
          <a:bodyPr vert="horz" wrap="square" lIns="0" tIns="80645" rIns="0" bIns="0" rtlCol="0">
            <a:spAutoFit/>
          </a:bodyPr>
          <a:lstStyle/>
          <a:p>
            <a:pPr marL="12700" marR="5080">
              <a:lnSpc>
                <a:spcPts val="4720"/>
              </a:lnSpc>
              <a:spcBef>
                <a:spcPts val="635"/>
              </a:spcBef>
            </a:pPr>
            <a:r>
              <a:rPr sz="3800" spc="-130" dirty="0">
                <a:solidFill>
                  <a:srgbClr val="12377E"/>
                </a:solidFill>
                <a:latin typeface="Lucida Sans"/>
                <a:cs typeface="Lucida Sans"/>
              </a:rPr>
              <a:t>Providing</a:t>
            </a:r>
            <a:r>
              <a:rPr sz="3800" spc="-270" dirty="0">
                <a:solidFill>
                  <a:srgbClr val="12377E"/>
                </a:solidFill>
                <a:latin typeface="Lucida Sans"/>
                <a:cs typeface="Lucida Sans"/>
              </a:rPr>
              <a:t> </a:t>
            </a:r>
            <a:r>
              <a:rPr sz="3800" spc="-125" dirty="0">
                <a:solidFill>
                  <a:srgbClr val="12377E"/>
                </a:solidFill>
                <a:latin typeface="Lucida Sans"/>
                <a:cs typeface="Lucida Sans"/>
              </a:rPr>
              <a:t>affordable</a:t>
            </a:r>
            <a:r>
              <a:rPr sz="3800" spc="-270" dirty="0">
                <a:solidFill>
                  <a:srgbClr val="12377E"/>
                </a:solidFill>
                <a:latin typeface="Lucida Sans"/>
                <a:cs typeface="Lucida Sans"/>
              </a:rPr>
              <a:t> </a:t>
            </a:r>
            <a:r>
              <a:rPr sz="3800" spc="-114" dirty="0">
                <a:solidFill>
                  <a:srgbClr val="12377E"/>
                </a:solidFill>
                <a:latin typeface="Lucida Sans"/>
                <a:cs typeface="Lucida Sans"/>
              </a:rPr>
              <a:t>support </a:t>
            </a:r>
            <a:r>
              <a:rPr sz="3800" spc="-45" dirty="0">
                <a:solidFill>
                  <a:srgbClr val="12377E"/>
                </a:solidFill>
                <a:latin typeface="Lucida Sans"/>
                <a:cs typeface="Lucida Sans"/>
              </a:rPr>
              <a:t>services</a:t>
            </a:r>
            <a:r>
              <a:rPr sz="3800" spc="-310" dirty="0">
                <a:solidFill>
                  <a:srgbClr val="12377E"/>
                </a:solidFill>
                <a:latin typeface="Lucida Sans"/>
                <a:cs typeface="Lucida Sans"/>
              </a:rPr>
              <a:t> </a:t>
            </a:r>
            <a:r>
              <a:rPr sz="3800" spc="-110" dirty="0">
                <a:solidFill>
                  <a:srgbClr val="12377E"/>
                </a:solidFill>
                <a:latin typeface="Lucida Sans"/>
                <a:cs typeface="Lucida Sans"/>
              </a:rPr>
              <a:t>to</a:t>
            </a:r>
            <a:r>
              <a:rPr sz="3800" spc="-305" dirty="0">
                <a:solidFill>
                  <a:srgbClr val="12377E"/>
                </a:solidFill>
                <a:latin typeface="Lucida Sans"/>
                <a:cs typeface="Lucida Sans"/>
              </a:rPr>
              <a:t> </a:t>
            </a:r>
            <a:r>
              <a:rPr sz="3800" spc="-35" dirty="0">
                <a:solidFill>
                  <a:srgbClr val="12377E"/>
                </a:solidFill>
                <a:latin typeface="Lucida Sans"/>
                <a:cs typeface="Lucida Sans"/>
              </a:rPr>
              <a:t>independent </a:t>
            </a:r>
            <a:r>
              <a:rPr sz="3800" spc="-10" dirty="0">
                <a:solidFill>
                  <a:srgbClr val="12377E"/>
                </a:solidFill>
                <a:latin typeface="Lucida Sans"/>
                <a:cs typeface="Lucida Sans"/>
              </a:rPr>
              <a:t>practices</a:t>
            </a:r>
            <a:endParaRPr lang="en-US" sz="3800" spc="-10" dirty="0">
              <a:solidFill>
                <a:srgbClr val="12377E"/>
              </a:solidFill>
              <a:latin typeface="Lucida Sans"/>
              <a:cs typeface="Lucida Sans"/>
            </a:endParaRPr>
          </a:p>
        </p:txBody>
      </p:sp>
      <p:sp>
        <p:nvSpPr>
          <p:cNvPr id="7" name="object 6">
            <a:extLst>
              <a:ext uri="{FF2B5EF4-FFF2-40B4-BE49-F238E27FC236}">
                <a16:creationId xmlns:a16="http://schemas.microsoft.com/office/drawing/2014/main" id="{D9011194-2D90-4DC1-BF15-E5B86FCB4FE7}"/>
              </a:ext>
            </a:extLst>
          </p:cNvPr>
          <p:cNvSpPr txBox="1"/>
          <p:nvPr/>
        </p:nvSpPr>
        <p:spPr>
          <a:xfrm>
            <a:off x="393263" y="7254705"/>
            <a:ext cx="7302937" cy="936795"/>
          </a:xfrm>
          <a:prstGeom prst="rect">
            <a:avLst/>
          </a:prstGeom>
        </p:spPr>
        <p:txBody>
          <a:bodyPr vert="horz" wrap="square" lIns="0" tIns="80645" rIns="0" bIns="0" rtlCol="0">
            <a:spAutoFit/>
          </a:bodyPr>
          <a:lstStyle/>
          <a:p>
            <a:pPr marL="12700" marR="1463040">
              <a:lnSpc>
                <a:spcPts val="3450"/>
              </a:lnSpc>
            </a:pPr>
            <a:r>
              <a:rPr sz="2400" dirty="0">
                <a:solidFill>
                  <a:srgbClr val="DB3640"/>
                </a:solidFill>
                <a:latin typeface="Lucida Sans"/>
                <a:cs typeface="Lucida Sans"/>
              </a:rPr>
              <a:t>Colorado-</a:t>
            </a:r>
            <a:r>
              <a:rPr sz="2400" spc="55" dirty="0">
                <a:solidFill>
                  <a:srgbClr val="DB3640"/>
                </a:solidFill>
                <a:latin typeface="Lucida Sans"/>
                <a:cs typeface="Lucida Sans"/>
              </a:rPr>
              <a:t>Based</a:t>
            </a:r>
            <a:r>
              <a:rPr sz="2400" spc="-55" dirty="0">
                <a:solidFill>
                  <a:srgbClr val="DB3640"/>
                </a:solidFill>
                <a:latin typeface="Lucida Sans"/>
                <a:cs typeface="Lucida Sans"/>
              </a:rPr>
              <a:t> </a:t>
            </a:r>
            <a:r>
              <a:rPr sz="2400" spc="-25" dirty="0">
                <a:solidFill>
                  <a:srgbClr val="DB3640"/>
                </a:solidFill>
                <a:latin typeface="Lucida Sans"/>
                <a:cs typeface="Lucida Sans"/>
              </a:rPr>
              <a:t>Independent</a:t>
            </a:r>
            <a:r>
              <a:rPr sz="2400" spc="-55" dirty="0">
                <a:solidFill>
                  <a:srgbClr val="DB3640"/>
                </a:solidFill>
                <a:latin typeface="Lucida Sans"/>
                <a:cs typeface="Lucida Sans"/>
              </a:rPr>
              <a:t> </a:t>
            </a:r>
            <a:r>
              <a:rPr sz="2400" spc="-10" dirty="0">
                <a:solidFill>
                  <a:srgbClr val="DB3640"/>
                </a:solidFill>
                <a:latin typeface="Lucida Sans"/>
                <a:cs typeface="Lucida Sans"/>
              </a:rPr>
              <a:t>Practice </a:t>
            </a:r>
            <a:r>
              <a:rPr sz="2400" spc="-30" dirty="0">
                <a:solidFill>
                  <a:srgbClr val="DB3640"/>
                </a:solidFill>
                <a:latin typeface="Lucida Sans"/>
                <a:cs typeface="Lucida Sans"/>
              </a:rPr>
              <a:t>Association</a:t>
            </a:r>
            <a:r>
              <a:rPr sz="2400" spc="-150" dirty="0">
                <a:solidFill>
                  <a:srgbClr val="DB3640"/>
                </a:solidFill>
                <a:latin typeface="Lucida Sans"/>
                <a:cs typeface="Lucida Sans"/>
              </a:rPr>
              <a:t> </a:t>
            </a:r>
            <a:r>
              <a:rPr sz="2400" dirty="0">
                <a:solidFill>
                  <a:srgbClr val="DB3640"/>
                </a:solidFill>
                <a:latin typeface="Lucida Sans"/>
                <a:cs typeface="Lucida Sans"/>
              </a:rPr>
              <a:t>located</a:t>
            </a:r>
            <a:r>
              <a:rPr sz="2400" spc="-114" dirty="0">
                <a:solidFill>
                  <a:srgbClr val="DB3640"/>
                </a:solidFill>
                <a:latin typeface="Lucida Sans"/>
                <a:cs typeface="Lucida Sans"/>
              </a:rPr>
              <a:t> </a:t>
            </a:r>
            <a:r>
              <a:rPr sz="2400" spc="-120" dirty="0">
                <a:solidFill>
                  <a:srgbClr val="DB3640"/>
                </a:solidFill>
                <a:latin typeface="Lucida Sans"/>
                <a:cs typeface="Lucida Sans"/>
              </a:rPr>
              <a:t>in</a:t>
            </a:r>
            <a:r>
              <a:rPr sz="2400" spc="-85" dirty="0">
                <a:solidFill>
                  <a:srgbClr val="DB3640"/>
                </a:solidFill>
                <a:latin typeface="Lucida Sans"/>
                <a:cs typeface="Lucida Sans"/>
              </a:rPr>
              <a:t> </a:t>
            </a:r>
            <a:r>
              <a:rPr sz="2400" dirty="0">
                <a:solidFill>
                  <a:srgbClr val="DB3640"/>
                </a:solidFill>
                <a:latin typeface="Lucida Sans"/>
                <a:cs typeface="Lucida Sans"/>
              </a:rPr>
              <a:t>Denver,</a:t>
            </a:r>
            <a:r>
              <a:rPr sz="2400" spc="-120" dirty="0">
                <a:solidFill>
                  <a:srgbClr val="DB3640"/>
                </a:solidFill>
                <a:latin typeface="Lucida Sans"/>
                <a:cs typeface="Lucida Sans"/>
              </a:rPr>
              <a:t> </a:t>
            </a:r>
            <a:r>
              <a:rPr sz="2400" spc="-25" dirty="0">
                <a:solidFill>
                  <a:srgbClr val="DB3640"/>
                </a:solidFill>
                <a:latin typeface="Lucida Sans"/>
                <a:cs typeface="Lucida Sans"/>
              </a:rPr>
              <a:t>CO</a:t>
            </a:r>
            <a:endParaRPr sz="2400" dirty="0">
              <a:latin typeface="Lucida Sans"/>
              <a:cs typeface="Lucida Sans"/>
            </a:endParaRPr>
          </a:p>
        </p:txBody>
      </p:sp>
    </p:spTree>
    <p:extLst>
      <p:ext uri="{BB962C8B-B14F-4D97-AF65-F5344CB8AC3E}">
        <p14:creationId xmlns:p14="http://schemas.microsoft.com/office/powerpoint/2010/main" val="2379080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921233" y="0"/>
            <a:ext cx="5367020" cy="10287000"/>
            <a:chOff x="12921233" y="0"/>
            <a:chExt cx="5367020" cy="10287000"/>
          </a:xfrm>
        </p:grpSpPr>
        <p:sp>
          <p:nvSpPr>
            <p:cNvPr id="3" name="object 3"/>
            <p:cNvSpPr/>
            <p:nvPr/>
          </p:nvSpPr>
          <p:spPr>
            <a:xfrm>
              <a:off x="12921233" y="0"/>
              <a:ext cx="5367020" cy="10287000"/>
            </a:xfrm>
            <a:custGeom>
              <a:avLst/>
              <a:gdLst/>
              <a:ahLst/>
              <a:cxnLst/>
              <a:rect l="l" t="t" r="r" b="b"/>
              <a:pathLst>
                <a:path w="5367019" h="10287000">
                  <a:moveTo>
                    <a:pt x="5366765" y="10286998"/>
                  </a:moveTo>
                  <a:lnTo>
                    <a:pt x="0" y="10286998"/>
                  </a:lnTo>
                  <a:lnTo>
                    <a:pt x="0" y="0"/>
                  </a:lnTo>
                  <a:lnTo>
                    <a:pt x="5366765" y="0"/>
                  </a:lnTo>
                  <a:lnTo>
                    <a:pt x="5366765" y="10286998"/>
                  </a:lnTo>
                  <a:close/>
                </a:path>
              </a:pathLst>
            </a:custGeom>
            <a:solidFill>
              <a:srgbClr val="12377E"/>
            </a:solidFill>
          </p:spPr>
          <p:txBody>
            <a:bodyPr wrap="square" lIns="0" tIns="0" rIns="0" bIns="0" rtlCol="0"/>
            <a:lstStyle/>
            <a:p>
              <a:endParaRPr/>
            </a:p>
          </p:txBody>
        </p:sp>
        <p:sp>
          <p:nvSpPr>
            <p:cNvPr id="4" name="object 4"/>
            <p:cNvSpPr/>
            <p:nvPr/>
          </p:nvSpPr>
          <p:spPr>
            <a:xfrm>
              <a:off x="15016637" y="2609797"/>
              <a:ext cx="1299210" cy="1207770"/>
            </a:xfrm>
            <a:custGeom>
              <a:avLst/>
              <a:gdLst/>
              <a:ahLst/>
              <a:cxnLst/>
              <a:rect l="l" t="t" r="r" b="b"/>
              <a:pathLst>
                <a:path w="1299209" h="1207770">
                  <a:moveTo>
                    <a:pt x="651815" y="495632"/>
                  </a:moveTo>
                  <a:lnTo>
                    <a:pt x="600801" y="495274"/>
                  </a:lnTo>
                  <a:lnTo>
                    <a:pt x="550141" y="492023"/>
                  </a:lnTo>
                  <a:lnTo>
                    <a:pt x="499836" y="485881"/>
                  </a:lnTo>
                  <a:lnTo>
                    <a:pt x="449886" y="476848"/>
                  </a:lnTo>
                  <a:lnTo>
                    <a:pt x="400291" y="464922"/>
                  </a:lnTo>
                  <a:lnTo>
                    <a:pt x="404406" y="456539"/>
                  </a:lnTo>
                  <a:lnTo>
                    <a:pt x="429241" y="417097"/>
                  </a:lnTo>
                  <a:lnTo>
                    <a:pt x="460600" y="382591"/>
                  </a:lnTo>
                  <a:lnTo>
                    <a:pt x="497529" y="354077"/>
                  </a:lnTo>
                  <a:lnTo>
                    <a:pt x="538884" y="332440"/>
                  </a:lnTo>
                  <a:lnTo>
                    <a:pt x="583380" y="318350"/>
                  </a:lnTo>
                  <a:lnTo>
                    <a:pt x="629659" y="312235"/>
                  </a:lnTo>
                  <a:lnTo>
                    <a:pt x="639011" y="311990"/>
                  </a:lnTo>
                  <a:lnTo>
                    <a:pt x="648366" y="312072"/>
                  </a:lnTo>
                  <a:lnTo>
                    <a:pt x="694745" y="317382"/>
                  </a:lnTo>
                  <a:lnTo>
                    <a:pt x="739481" y="330696"/>
                  </a:lnTo>
                  <a:lnTo>
                    <a:pt x="781207" y="351611"/>
                  </a:lnTo>
                  <a:lnTo>
                    <a:pt x="818628" y="379479"/>
                  </a:lnTo>
                  <a:lnTo>
                    <a:pt x="850586" y="413434"/>
                  </a:lnTo>
                  <a:lnTo>
                    <a:pt x="876105" y="452439"/>
                  </a:lnTo>
                  <a:lnTo>
                    <a:pt x="880366" y="460749"/>
                  </a:lnTo>
                  <a:lnTo>
                    <a:pt x="835390" y="472510"/>
                  </a:lnTo>
                  <a:lnTo>
                    <a:pt x="790046" y="481878"/>
                  </a:lnTo>
                  <a:lnTo>
                    <a:pt x="744335" y="488855"/>
                  </a:lnTo>
                  <a:lnTo>
                    <a:pt x="698258" y="493440"/>
                  </a:lnTo>
                  <a:lnTo>
                    <a:pt x="651815" y="495632"/>
                  </a:lnTo>
                  <a:close/>
                </a:path>
                <a:path w="1299209" h="1207770">
                  <a:moveTo>
                    <a:pt x="248623" y="969362"/>
                  </a:moveTo>
                  <a:lnTo>
                    <a:pt x="240144" y="969362"/>
                  </a:lnTo>
                  <a:lnTo>
                    <a:pt x="231668" y="969320"/>
                  </a:lnTo>
                  <a:lnTo>
                    <a:pt x="182919" y="956240"/>
                  </a:lnTo>
                  <a:lnTo>
                    <a:pt x="142880" y="925565"/>
                  </a:lnTo>
                  <a:lnTo>
                    <a:pt x="117628" y="881950"/>
                  </a:lnTo>
                  <a:lnTo>
                    <a:pt x="111009" y="832015"/>
                  </a:lnTo>
                  <a:lnTo>
                    <a:pt x="111838" y="823636"/>
                  </a:lnTo>
                  <a:lnTo>
                    <a:pt x="124095" y="783355"/>
                  </a:lnTo>
                  <a:lnTo>
                    <a:pt x="154846" y="743394"/>
                  </a:lnTo>
                  <a:lnTo>
                    <a:pt x="198583" y="718217"/>
                  </a:lnTo>
                  <a:lnTo>
                    <a:pt x="231688" y="711653"/>
                  </a:lnTo>
                  <a:lnTo>
                    <a:pt x="248645" y="711656"/>
                  </a:lnTo>
                  <a:lnTo>
                    <a:pt x="297414" y="724709"/>
                  </a:lnTo>
                  <a:lnTo>
                    <a:pt x="337465" y="755389"/>
                  </a:lnTo>
                  <a:lnTo>
                    <a:pt x="362701" y="799027"/>
                  </a:lnTo>
                  <a:lnTo>
                    <a:pt x="369282" y="848979"/>
                  </a:lnTo>
                  <a:lnTo>
                    <a:pt x="368454" y="857358"/>
                  </a:lnTo>
                  <a:lnTo>
                    <a:pt x="356204" y="897642"/>
                  </a:lnTo>
                  <a:lnTo>
                    <a:pt x="325459" y="937607"/>
                  </a:lnTo>
                  <a:lnTo>
                    <a:pt x="281727" y="962792"/>
                  </a:lnTo>
                  <a:lnTo>
                    <a:pt x="248623" y="969362"/>
                  </a:lnTo>
                  <a:close/>
                </a:path>
                <a:path w="1299209" h="1207770">
                  <a:moveTo>
                    <a:pt x="240325" y="1207373"/>
                  </a:moveTo>
                  <a:lnTo>
                    <a:pt x="191579" y="1206478"/>
                  </a:lnTo>
                  <a:lnTo>
                    <a:pt x="143173" y="1202942"/>
                  </a:lnTo>
                  <a:lnTo>
                    <a:pt x="95108" y="1196767"/>
                  </a:lnTo>
                  <a:lnTo>
                    <a:pt x="47383" y="1187951"/>
                  </a:lnTo>
                  <a:lnTo>
                    <a:pt x="0" y="1176495"/>
                  </a:lnTo>
                  <a:lnTo>
                    <a:pt x="4336" y="1167800"/>
                  </a:lnTo>
                  <a:lnTo>
                    <a:pt x="24736" y="1134780"/>
                  </a:lnTo>
                  <a:lnTo>
                    <a:pt x="49698" y="1105045"/>
                  </a:lnTo>
                  <a:lnTo>
                    <a:pt x="78701" y="1079216"/>
                  </a:lnTo>
                  <a:lnTo>
                    <a:pt x="111137" y="1057835"/>
                  </a:lnTo>
                  <a:lnTo>
                    <a:pt x="146326" y="1041349"/>
                  </a:lnTo>
                  <a:lnTo>
                    <a:pt x="183532" y="1030105"/>
                  </a:lnTo>
                  <a:lnTo>
                    <a:pt x="221975" y="1024338"/>
                  </a:lnTo>
                  <a:lnTo>
                    <a:pt x="241396" y="1023550"/>
                  </a:lnTo>
                  <a:lnTo>
                    <a:pt x="251128" y="1023684"/>
                  </a:lnTo>
                  <a:lnTo>
                    <a:pt x="304188" y="1031288"/>
                  </a:lnTo>
                  <a:lnTo>
                    <a:pt x="354746" y="1049302"/>
                  </a:lnTo>
                  <a:lnTo>
                    <a:pt x="400693" y="1077009"/>
                  </a:lnTo>
                  <a:lnTo>
                    <a:pt x="440135" y="1113229"/>
                  </a:lnTo>
                  <a:lnTo>
                    <a:pt x="471582" y="1156544"/>
                  </a:lnTo>
                  <a:lnTo>
                    <a:pt x="480075" y="1172321"/>
                  </a:lnTo>
                  <a:lnTo>
                    <a:pt x="432899" y="1184599"/>
                  </a:lnTo>
                  <a:lnTo>
                    <a:pt x="385336" y="1194244"/>
                  </a:lnTo>
                  <a:lnTo>
                    <a:pt x="337386" y="1201254"/>
                  </a:lnTo>
                  <a:lnTo>
                    <a:pt x="289049" y="1205630"/>
                  </a:lnTo>
                  <a:lnTo>
                    <a:pt x="240325" y="1207373"/>
                  </a:lnTo>
                  <a:close/>
                </a:path>
                <a:path w="1299209" h="1207770">
                  <a:moveTo>
                    <a:pt x="1059187" y="969329"/>
                  </a:moveTo>
                  <a:lnTo>
                    <a:pt x="1017546" y="962693"/>
                  </a:lnTo>
                  <a:lnTo>
                    <a:pt x="980404" y="942847"/>
                  </a:lnTo>
                  <a:lnTo>
                    <a:pt x="947124" y="904959"/>
                  </a:lnTo>
                  <a:lnTo>
                    <a:pt x="930886" y="857249"/>
                  </a:lnTo>
                  <a:lnTo>
                    <a:pt x="930049" y="831949"/>
                  </a:lnTo>
                  <a:lnTo>
                    <a:pt x="930876" y="823569"/>
                  </a:lnTo>
                  <a:lnTo>
                    <a:pt x="943124" y="783282"/>
                  </a:lnTo>
                  <a:lnTo>
                    <a:pt x="973868" y="743313"/>
                  </a:lnTo>
                  <a:lnTo>
                    <a:pt x="1017602" y="718126"/>
                  </a:lnTo>
                  <a:lnTo>
                    <a:pt x="1050707" y="711555"/>
                  </a:lnTo>
                  <a:lnTo>
                    <a:pt x="1067666" y="711555"/>
                  </a:lnTo>
                  <a:lnTo>
                    <a:pt x="1116439" y="724602"/>
                  </a:lnTo>
                  <a:lnTo>
                    <a:pt x="1156497" y="755278"/>
                  </a:lnTo>
                  <a:lnTo>
                    <a:pt x="1181739" y="798916"/>
                  </a:lnTo>
                  <a:lnTo>
                    <a:pt x="1188325" y="831949"/>
                  </a:lnTo>
                  <a:lnTo>
                    <a:pt x="1188325" y="848870"/>
                  </a:lnTo>
                  <a:lnTo>
                    <a:pt x="1175249" y="897536"/>
                  </a:lnTo>
                  <a:lnTo>
                    <a:pt x="1144504" y="937506"/>
                  </a:lnTo>
                  <a:lnTo>
                    <a:pt x="1100688" y="962718"/>
                  </a:lnTo>
                  <a:lnTo>
                    <a:pt x="1059187" y="969263"/>
                  </a:lnTo>
                  <a:close/>
                </a:path>
                <a:path w="1299209" h="1207770">
                  <a:moveTo>
                    <a:pt x="648916" y="257740"/>
                  </a:moveTo>
                  <a:lnTo>
                    <a:pt x="606934" y="253586"/>
                  </a:lnTo>
                  <a:lnTo>
                    <a:pt x="561664" y="231280"/>
                  </a:lnTo>
                  <a:lnTo>
                    <a:pt x="528376" y="193403"/>
                  </a:lnTo>
                  <a:lnTo>
                    <a:pt x="512124" y="145707"/>
                  </a:lnTo>
                  <a:lnTo>
                    <a:pt x="511281" y="120408"/>
                  </a:lnTo>
                  <a:lnTo>
                    <a:pt x="512108" y="112028"/>
                  </a:lnTo>
                  <a:lnTo>
                    <a:pt x="524358" y="71736"/>
                  </a:lnTo>
                  <a:lnTo>
                    <a:pt x="555106" y="31761"/>
                  </a:lnTo>
                  <a:lnTo>
                    <a:pt x="598845" y="6571"/>
                  </a:lnTo>
                  <a:lnTo>
                    <a:pt x="631955" y="0"/>
                  </a:lnTo>
                  <a:lnTo>
                    <a:pt x="648916" y="0"/>
                  </a:lnTo>
                  <a:lnTo>
                    <a:pt x="697696" y="13047"/>
                  </a:lnTo>
                  <a:lnTo>
                    <a:pt x="737758" y="43728"/>
                  </a:lnTo>
                  <a:lnTo>
                    <a:pt x="763004" y="87371"/>
                  </a:lnTo>
                  <a:lnTo>
                    <a:pt x="769590" y="120408"/>
                  </a:lnTo>
                  <a:lnTo>
                    <a:pt x="769590" y="137332"/>
                  </a:lnTo>
                  <a:lnTo>
                    <a:pt x="756513" y="186004"/>
                  </a:lnTo>
                  <a:lnTo>
                    <a:pt x="725765" y="225978"/>
                  </a:lnTo>
                  <a:lnTo>
                    <a:pt x="682026" y="251169"/>
                  </a:lnTo>
                  <a:lnTo>
                    <a:pt x="648916" y="257740"/>
                  </a:lnTo>
                  <a:close/>
                </a:path>
                <a:path w="1299209" h="1207770">
                  <a:moveTo>
                    <a:pt x="526710" y="982035"/>
                  </a:moveTo>
                  <a:lnTo>
                    <a:pt x="511770" y="980849"/>
                  </a:lnTo>
                  <a:lnTo>
                    <a:pt x="505842" y="978056"/>
                  </a:lnTo>
                  <a:lnTo>
                    <a:pt x="500956" y="973059"/>
                  </a:lnTo>
                  <a:lnTo>
                    <a:pt x="498297" y="970651"/>
                  </a:lnTo>
                  <a:lnTo>
                    <a:pt x="496230" y="967813"/>
                  </a:lnTo>
                  <a:lnTo>
                    <a:pt x="493279" y="961279"/>
                  </a:lnTo>
                  <a:lnTo>
                    <a:pt x="492517" y="957854"/>
                  </a:lnTo>
                  <a:lnTo>
                    <a:pt x="492424" y="950687"/>
                  </a:lnTo>
                  <a:lnTo>
                    <a:pt x="493095" y="947244"/>
                  </a:lnTo>
                  <a:lnTo>
                    <a:pt x="495874" y="940635"/>
                  </a:lnTo>
                  <a:lnTo>
                    <a:pt x="497867" y="937744"/>
                  </a:lnTo>
                  <a:lnTo>
                    <a:pt x="500462" y="935267"/>
                  </a:lnTo>
                  <a:lnTo>
                    <a:pt x="621169" y="814662"/>
                  </a:lnTo>
                  <a:lnTo>
                    <a:pt x="621291" y="649793"/>
                  </a:lnTo>
                  <a:lnTo>
                    <a:pt x="644816" y="627123"/>
                  </a:lnTo>
                  <a:lnTo>
                    <a:pt x="651863" y="627123"/>
                  </a:lnTo>
                  <a:lnTo>
                    <a:pt x="675511" y="807103"/>
                  </a:lnTo>
                  <a:lnTo>
                    <a:pt x="675700" y="807308"/>
                  </a:lnTo>
                  <a:lnTo>
                    <a:pt x="675920" y="807472"/>
                  </a:lnTo>
                  <a:lnTo>
                    <a:pt x="676170" y="807596"/>
                  </a:lnTo>
                  <a:lnTo>
                    <a:pt x="729127" y="860505"/>
                  </a:lnTo>
                  <a:lnTo>
                    <a:pt x="652127" y="860505"/>
                  </a:lnTo>
                  <a:lnTo>
                    <a:pt x="538831" y="973552"/>
                  </a:lnTo>
                  <a:lnTo>
                    <a:pt x="533406" y="979406"/>
                  </a:lnTo>
                  <a:lnTo>
                    <a:pt x="526710" y="982035"/>
                  </a:lnTo>
                  <a:close/>
                </a:path>
                <a:path w="1299209" h="1207770">
                  <a:moveTo>
                    <a:pt x="783867" y="981603"/>
                  </a:moveTo>
                  <a:lnTo>
                    <a:pt x="776632" y="981502"/>
                  </a:lnTo>
                  <a:lnTo>
                    <a:pt x="770539" y="978818"/>
                  </a:lnTo>
                  <a:lnTo>
                    <a:pt x="765588" y="973552"/>
                  </a:lnTo>
                  <a:lnTo>
                    <a:pt x="652127" y="860505"/>
                  </a:lnTo>
                  <a:lnTo>
                    <a:pt x="729127" y="860505"/>
                  </a:lnTo>
                  <a:lnTo>
                    <a:pt x="803957" y="935267"/>
                  </a:lnTo>
                  <a:lnTo>
                    <a:pt x="807385" y="938407"/>
                  </a:lnTo>
                  <a:lnTo>
                    <a:pt x="809737" y="942209"/>
                  </a:lnTo>
                  <a:lnTo>
                    <a:pt x="812285" y="951140"/>
                  </a:lnTo>
                  <a:lnTo>
                    <a:pt x="812295" y="955608"/>
                  </a:lnTo>
                  <a:lnTo>
                    <a:pt x="809638" y="965076"/>
                  </a:lnTo>
                  <a:lnTo>
                    <a:pt x="786092" y="981563"/>
                  </a:lnTo>
                  <a:lnTo>
                    <a:pt x="783867" y="981603"/>
                  </a:lnTo>
                  <a:close/>
                </a:path>
                <a:path w="1299209" h="1207770">
                  <a:moveTo>
                    <a:pt x="1059367" y="1207373"/>
                  </a:moveTo>
                  <a:lnTo>
                    <a:pt x="1010621" y="1206478"/>
                  </a:lnTo>
                  <a:lnTo>
                    <a:pt x="962215" y="1202942"/>
                  </a:lnTo>
                  <a:lnTo>
                    <a:pt x="914150" y="1196767"/>
                  </a:lnTo>
                  <a:lnTo>
                    <a:pt x="866425" y="1187951"/>
                  </a:lnTo>
                  <a:lnTo>
                    <a:pt x="819042" y="1176495"/>
                  </a:lnTo>
                  <a:lnTo>
                    <a:pt x="823378" y="1167800"/>
                  </a:lnTo>
                  <a:lnTo>
                    <a:pt x="843776" y="1134779"/>
                  </a:lnTo>
                  <a:lnTo>
                    <a:pt x="868739" y="1105043"/>
                  </a:lnTo>
                  <a:lnTo>
                    <a:pt x="897741" y="1079213"/>
                  </a:lnTo>
                  <a:lnTo>
                    <a:pt x="930178" y="1057832"/>
                  </a:lnTo>
                  <a:lnTo>
                    <a:pt x="965367" y="1041347"/>
                  </a:lnTo>
                  <a:lnTo>
                    <a:pt x="1002573" y="1030103"/>
                  </a:lnTo>
                  <a:lnTo>
                    <a:pt x="1041017" y="1024337"/>
                  </a:lnTo>
                  <a:lnTo>
                    <a:pt x="1060438" y="1023550"/>
                  </a:lnTo>
                  <a:lnTo>
                    <a:pt x="1070170" y="1023684"/>
                  </a:lnTo>
                  <a:lnTo>
                    <a:pt x="1123229" y="1031291"/>
                  </a:lnTo>
                  <a:lnTo>
                    <a:pt x="1173786" y="1049306"/>
                  </a:lnTo>
                  <a:lnTo>
                    <a:pt x="1219732" y="1077013"/>
                  </a:lnTo>
                  <a:lnTo>
                    <a:pt x="1259174" y="1113232"/>
                  </a:lnTo>
                  <a:lnTo>
                    <a:pt x="1290623" y="1156545"/>
                  </a:lnTo>
                  <a:lnTo>
                    <a:pt x="1299118" y="1172321"/>
                  </a:lnTo>
                  <a:lnTo>
                    <a:pt x="1251941" y="1184599"/>
                  </a:lnTo>
                  <a:lnTo>
                    <a:pt x="1204378" y="1194244"/>
                  </a:lnTo>
                  <a:lnTo>
                    <a:pt x="1156428" y="1201254"/>
                  </a:lnTo>
                  <a:lnTo>
                    <a:pt x="1108091" y="1205630"/>
                  </a:lnTo>
                  <a:lnTo>
                    <a:pt x="1059367" y="1207373"/>
                  </a:lnTo>
                  <a:close/>
                </a:path>
              </a:pathLst>
            </a:custGeom>
            <a:solidFill>
              <a:srgbClr val="FFFFFF"/>
            </a:solidFill>
          </p:spPr>
          <p:txBody>
            <a:bodyPr wrap="square" lIns="0" tIns="0" rIns="0" bIns="0" rtlCol="0"/>
            <a:lstStyle/>
            <a:p>
              <a:endParaRPr/>
            </a:p>
          </p:txBody>
        </p:sp>
      </p:grpSp>
      <p:sp>
        <p:nvSpPr>
          <p:cNvPr id="5" name="object 5"/>
          <p:cNvSpPr txBox="1">
            <a:spLocks noGrp="1"/>
          </p:cNvSpPr>
          <p:nvPr>
            <p:ph type="body" idx="1"/>
          </p:nvPr>
        </p:nvSpPr>
        <p:spPr>
          <a:xfrm>
            <a:off x="1699522" y="1602681"/>
            <a:ext cx="8119109" cy="1454822"/>
          </a:xfrm>
          <a:prstGeom prst="rect">
            <a:avLst/>
          </a:prstGeom>
        </p:spPr>
        <p:txBody>
          <a:bodyPr vert="horz" wrap="square" lIns="0" tIns="88900" rIns="0" bIns="0" rtlCol="0">
            <a:spAutoFit/>
          </a:bodyPr>
          <a:lstStyle/>
          <a:p>
            <a:pPr marL="12700" marR="6388735">
              <a:lnSpc>
                <a:spcPts val="5550"/>
              </a:lnSpc>
              <a:spcBef>
                <a:spcPts val="700"/>
              </a:spcBef>
            </a:pPr>
            <a:r>
              <a:rPr sz="3800" spc="-300" dirty="0"/>
              <a:t>About </a:t>
            </a:r>
            <a:r>
              <a:rPr sz="3800" spc="-25" dirty="0"/>
              <a:t>Us</a:t>
            </a:r>
            <a:endParaRPr lang="en-US" sz="3800" spc="-25" dirty="0"/>
          </a:p>
        </p:txBody>
      </p:sp>
      <p:sp>
        <p:nvSpPr>
          <p:cNvPr id="6" name="object 6"/>
          <p:cNvSpPr txBox="1">
            <a:spLocks noGrp="1"/>
          </p:cNvSpPr>
          <p:nvPr>
            <p:ph type="title"/>
          </p:nvPr>
        </p:nvSpPr>
        <p:spPr>
          <a:xfrm>
            <a:off x="13576315" y="1152466"/>
            <a:ext cx="4257675" cy="450215"/>
          </a:xfrm>
          <a:prstGeom prst="rect">
            <a:avLst/>
          </a:prstGeom>
        </p:spPr>
        <p:txBody>
          <a:bodyPr vert="horz" wrap="square" lIns="0" tIns="17145" rIns="0" bIns="0" rtlCol="0">
            <a:spAutoFit/>
          </a:bodyPr>
          <a:lstStyle/>
          <a:p>
            <a:pPr marL="12700">
              <a:lnSpc>
                <a:spcPct val="100000"/>
              </a:lnSpc>
              <a:spcBef>
                <a:spcPts val="135"/>
              </a:spcBef>
            </a:pPr>
            <a:r>
              <a:rPr sz="2750" b="1" dirty="0">
                <a:solidFill>
                  <a:srgbClr val="FFFFFF"/>
                </a:solidFill>
                <a:latin typeface="Lucida Sans"/>
                <a:cs typeface="Lucida Sans"/>
              </a:rPr>
              <a:t>Practice</a:t>
            </a:r>
            <a:r>
              <a:rPr sz="2750" b="1" spc="-105" dirty="0">
                <a:solidFill>
                  <a:srgbClr val="FFFFFF"/>
                </a:solidFill>
                <a:latin typeface="Lucida Sans"/>
                <a:cs typeface="Lucida Sans"/>
              </a:rPr>
              <a:t> </a:t>
            </a:r>
            <a:r>
              <a:rPr sz="2750" b="1" spc="-60" dirty="0">
                <a:solidFill>
                  <a:srgbClr val="FFFFFF"/>
                </a:solidFill>
                <a:latin typeface="Lucida Sans"/>
                <a:cs typeface="Lucida Sans"/>
              </a:rPr>
              <a:t>Health</a:t>
            </a:r>
            <a:r>
              <a:rPr sz="2750" b="1" spc="-105" dirty="0">
                <a:solidFill>
                  <a:srgbClr val="FFFFFF"/>
                </a:solidFill>
                <a:latin typeface="Lucida Sans"/>
                <a:cs typeface="Lucida Sans"/>
              </a:rPr>
              <a:t> </a:t>
            </a:r>
            <a:r>
              <a:rPr sz="2750" b="1" spc="-10" dirty="0">
                <a:solidFill>
                  <a:srgbClr val="FFFFFF"/>
                </a:solidFill>
                <a:latin typeface="Lucida Sans"/>
                <a:cs typeface="Lucida Sans"/>
              </a:rPr>
              <a:t>Network</a:t>
            </a:r>
            <a:endParaRPr sz="2750" dirty="0">
              <a:latin typeface="Lucida Sans"/>
              <a:cs typeface="Lucida Sans"/>
            </a:endParaRPr>
          </a:p>
        </p:txBody>
      </p:sp>
      <p:sp>
        <p:nvSpPr>
          <p:cNvPr id="7" name="object 7"/>
          <p:cNvSpPr txBox="1"/>
          <p:nvPr/>
        </p:nvSpPr>
        <p:spPr>
          <a:xfrm>
            <a:off x="14215254" y="4700462"/>
            <a:ext cx="2900045" cy="1313821"/>
          </a:xfrm>
          <a:prstGeom prst="rect">
            <a:avLst/>
          </a:prstGeom>
        </p:spPr>
        <p:txBody>
          <a:bodyPr vert="horz" wrap="square" lIns="0" tIns="76835" rIns="0" bIns="0" rtlCol="0">
            <a:spAutoFit/>
          </a:bodyPr>
          <a:lstStyle/>
          <a:p>
            <a:pPr algn="ctr">
              <a:lnSpc>
                <a:spcPct val="100000"/>
              </a:lnSpc>
              <a:spcBef>
                <a:spcPts val="605"/>
              </a:spcBef>
            </a:pPr>
            <a:r>
              <a:rPr sz="2400" spc="-35" dirty="0">
                <a:solidFill>
                  <a:srgbClr val="FFFFFF"/>
                </a:solidFill>
                <a:latin typeface="Lucida Sans"/>
                <a:cs typeface="Lucida Sans"/>
              </a:rPr>
              <a:t>7</a:t>
            </a:r>
            <a:r>
              <a:rPr lang="en-US" sz="2400" spc="-35" dirty="0">
                <a:solidFill>
                  <a:srgbClr val="FFFFFF"/>
                </a:solidFill>
                <a:latin typeface="Lucida Sans"/>
                <a:cs typeface="Lucida Sans"/>
              </a:rPr>
              <a:t>20</a:t>
            </a:r>
            <a:r>
              <a:rPr sz="2400" spc="-35" dirty="0">
                <a:solidFill>
                  <a:srgbClr val="FFFFFF"/>
                </a:solidFill>
                <a:latin typeface="Lucida Sans"/>
                <a:cs typeface="Lucida Sans"/>
              </a:rPr>
              <a:t>+</a:t>
            </a:r>
            <a:r>
              <a:rPr sz="2400" spc="-175" dirty="0">
                <a:solidFill>
                  <a:srgbClr val="FFFFFF"/>
                </a:solidFill>
                <a:latin typeface="Lucida Sans"/>
                <a:cs typeface="Lucida Sans"/>
              </a:rPr>
              <a:t> </a:t>
            </a:r>
            <a:r>
              <a:rPr sz="2400" spc="-10" dirty="0">
                <a:solidFill>
                  <a:srgbClr val="FFFFFF"/>
                </a:solidFill>
                <a:latin typeface="Lucida Sans"/>
                <a:cs typeface="Lucida Sans"/>
              </a:rPr>
              <a:t>Providers</a:t>
            </a:r>
            <a:endParaRPr sz="2400" dirty="0">
              <a:latin typeface="Lucida Sans"/>
              <a:cs typeface="Lucida Sans"/>
            </a:endParaRPr>
          </a:p>
          <a:p>
            <a:pPr algn="ctr">
              <a:lnSpc>
                <a:spcPct val="100000"/>
              </a:lnSpc>
              <a:spcBef>
                <a:spcPts val="505"/>
              </a:spcBef>
            </a:pPr>
            <a:r>
              <a:rPr sz="2400" spc="100" dirty="0">
                <a:solidFill>
                  <a:srgbClr val="FFFFFF"/>
                </a:solidFill>
                <a:latin typeface="Lucida Sans"/>
                <a:cs typeface="Lucida Sans"/>
              </a:rPr>
              <a:t>60%</a:t>
            </a:r>
            <a:r>
              <a:rPr sz="2400" spc="-100" dirty="0">
                <a:solidFill>
                  <a:srgbClr val="FFFFFF"/>
                </a:solidFill>
                <a:latin typeface="Lucida Sans"/>
                <a:cs typeface="Lucida Sans"/>
              </a:rPr>
              <a:t> </a:t>
            </a:r>
            <a:r>
              <a:rPr sz="2400" spc="-10" dirty="0">
                <a:solidFill>
                  <a:srgbClr val="FFFFFF"/>
                </a:solidFill>
                <a:latin typeface="Lucida Sans"/>
                <a:cs typeface="Lucida Sans"/>
              </a:rPr>
              <a:t>Specialist</a:t>
            </a:r>
            <a:endParaRPr sz="2400" dirty="0">
              <a:latin typeface="Lucida Sans"/>
              <a:cs typeface="Lucida Sans"/>
            </a:endParaRPr>
          </a:p>
          <a:p>
            <a:pPr algn="ctr">
              <a:lnSpc>
                <a:spcPct val="100000"/>
              </a:lnSpc>
              <a:spcBef>
                <a:spcPts val="505"/>
              </a:spcBef>
            </a:pPr>
            <a:r>
              <a:rPr sz="2400" spc="114" dirty="0">
                <a:solidFill>
                  <a:srgbClr val="FFFFFF"/>
                </a:solidFill>
                <a:latin typeface="Lucida Sans"/>
                <a:cs typeface="Lucida Sans"/>
              </a:rPr>
              <a:t>40%</a:t>
            </a:r>
            <a:r>
              <a:rPr sz="2400" spc="-125" dirty="0">
                <a:solidFill>
                  <a:srgbClr val="FFFFFF"/>
                </a:solidFill>
                <a:latin typeface="Lucida Sans"/>
                <a:cs typeface="Lucida Sans"/>
              </a:rPr>
              <a:t> </a:t>
            </a:r>
            <a:r>
              <a:rPr sz="2400" spc="-10" dirty="0">
                <a:solidFill>
                  <a:srgbClr val="FFFFFF"/>
                </a:solidFill>
                <a:latin typeface="Lucida Sans"/>
                <a:cs typeface="Lucida Sans"/>
              </a:rPr>
              <a:t>Primary</a:t>
            </a:r>
            <a:r>
              <a:rPr sz="2400" spc="-120" dirty="0">
                <a:solidFill>
                  <a:srgbClr val="FFFFFF"/>
                </a:solidFill>
                <a:latin typeface="Lucida Sans"/>
                <a:cs typeface="Lucida Sans"/>
              </a:rPr>
              <a:t> </a:t>
            </a:r>
            <a:r>
              <a:rPr sz="2400" spc="-20" dirty="0">
                <a:solidFill>
                  <a:srgbClr val="FFFFFF"/>
                </a:solidFill>
                <a:latin typeface="Lucida Sans"/>
                <a:cs typeface="Lucida Sans"/>
              </a:rPr>
              <a:t>Care</a:t>
            </a:r>
            <a:endParaRPr sz="2400" dirty="0">
              <a:latin typeface="Lucida Sans"/>
              <a:cs typeface="Lucida Sans"/>
            </a:endParaRPr>
          </a:p>
        </p:txBody>
      </p:sp>
      <p:sp>
        <p:nvSpPr>
          <p:cNvPr id="8" name="object 8"/>
          <p:cNvSpPr txBox="1"/>
          <p:nvPr/>
        </p:nvSpPr>
        <p:spPr>
          <a:xfrm>
            <a:off x="13808735" y="6801479"/>
            <a:ext cx="3712845" cy="1313821"/>
          </a:xfrm>
          <a:prstGeom prst="rect">
            <a:avLst/>
          </a:prstGeom>
        </p:spPr>
        <p:txBody>
          <a:bodyPr vert="horz" wrap="square" lIns="0" tIns="76835" rIns="0" bIns="0" rtlCol="0">
            <a:spAutoFit/>
          </a:bodyPr>
          <a:lstStyle/>
          <a:p>
            <a:pPr algn="ctr">
              <a:lnSpc>
                <a:spcPct val="100000"/>
              </a:lnSpc>
              <a:spcBef>
                <a:spcPts val="605"/>
              </a:spcBef>
            </a:pPr>
            <a:r>
              <a:rPr sz="2400" spc="-220" dirty="0">
                <a:solidFill>
                  <a:srgbClr val="FFFFFF"/>
                </a:solidFill>
                <a:latin typeface="Lucida Sans"/>
                <a:cs typeface="Lucida Sans"/>
              </a:rPr>
              <a:t>2</a:t>
            </a:r>
            <a:r>
              <a:rPr lang="en-US" sz="2400" spc="-220" dirty="0">
                <a:solidFill>
                  <a:srgbClr val="FFFFFF"/>
                </a:solidFill>
                <a:latin typeface="Lucida Sans"/>
                <a:cs typeface="Lucida Sans"/>
              </a:rPr>
              <a:t>42</a:t>
            </a:r>
            <a:r>
              <a:rPr sz="2400" spc="-75" dirty="0">
                <a:solidFill>
                  <a:srgbClr val="FFFFFF"/>
                </a:solidFill>
                <a:latin typeface="Lucida Sans"/>
                <a:cs typeface="Lucida Sans"/>
              </a:rPr>
              <a:t> </a:t>
            </a:r>
            <a:r>
              <a:rPr sz="2400" spc="-10" dirty="0">
                <a:solidFill>
                  <a:srgbClr val="FFFFFF"/>
                </a:solidFill>
                <a:latin typeface="Lucida Sans"/>
                <a:cs typeface="Lucida Sans"/>
              </a:rPr>
              <a:t>Practices</a:t>
            </a:r>
            <a:endParaRPr sz="2400" dirty="0">
              <a:latin typeface="Lucida Sans"/>
              <a:cs typeface="Lucida Sans"/>
            </a:endParaRPr>
          </a:p>
          <a:p>
            <a:pPr algn="ctr">
              <a:lnSpc>
                <a:spcPct val="100000"/>
              </a:lnSpc>
              <a:spcBef>
                <a:spcPts val="505"/>
              </a:spcBef>
            </a:pPr>
            <a:r>
              <a:rPr sz="2400" dirty="0">
                <a:solidFill>
                  <a:srgbClr val="FFFFFF"/>
                </a:solidFill>
                <a:latin typeface="Lucida Sans"/>
                <a:cs typeface="Lucida Sans"/>
              </a:rPr>
              <a:t>54</a:t>
            </a:r>
            <a:r>
              <a:rPr sz="2400" spc="-120" dirty="0">
                <a:solidFill>
                  <a:srgbClr val="FFFFFF"/>
                </a:solidFill>
                <a:latin typeface="Lucida Sans"/>
                <a:cs typeface="Lucida Sans"/>
              </a:rPr>
              <a:t> </a:t>
            </a:r>
            <a:r>
              <a:rPr sz="2400" dirty="0">
                <a:solidFill>
                  <a:srgbClr val="FFFFFF"/>
                </a:solidFill>
                <a:latin typeface="Lucida Sans"/>
                <a:cs typeface="Lucida Sans"/>
              </a:rPr>
              <a:t>Provider</a:t>
            </a:r>
            <a:r>
              <a:rPr sz="2400" spc="-120" dirty="0">
                <a:solidFill>
                  <a:srgbClr val="FFFFFF"/>
                </a:solidFill>
                <a:latin typeface="Lucida Sans"/>
                <a:cs typeface="Lucida Sans"/>
              </a:rPr>
              <a:t> </a:t>
            </a:r>
            <a:r>
              <a:rPr sz="2400" spc="-10" dirty="0">
                <a:solidFill>
                  <a:srgbClr val="FFFFFF"/>
                </a:solidFill>
                <a:latin typeface="Lucida Sans"/>
                <a:cs typeface="Lucida Sans"/>
              </a:rPr>
              <a:t>Specialties</a:t>
            </a:r>
            <a:endParaRPr sz="2400" dirty="0">
              <a:latin typeface="Lucida Sans"/>
              <a:cs typeface="Lucida Sans"/>
            </a:endParaRPr>
          </a:p>
          <a:p>
            <a:pPr algn="ctr">
              <a:lnSpc>
                <a:spcPct val="100000"/>
              </a:lnSpc>
              <a:spcBef>
                <a:spcPts val="505"/>
              </a:spcBef>
            </a:pPr>
            <a:r>
              <a:rPr sz="2400" dirty="0">
                <a:solidFill>
                  <a:srgbClr val="FFFFFF"/>
                </a:solidFill>
                <a:latin typeface="Lucida Sans"/>
                <a:cs typeface="Lucida Sans"/>
              </a:rPr>
              <a:t>48</a:t>
            </a:r>
            <a:r>
              <a:rPr sz="2400" spc="45" dirty="0">
                <a:solidFill>
                  <a:srgbClr val="FFFFFF"/>
                </a:solidFill>
                <a:latin typeface="Lucida Sans"/>
                <a:cs typeface="Lucida Sans"/>
              </a:rPr>
              <a:t> </a:t>
            </a:r>
            <a:r>
              <a:rPr sz="2400" dirty="0">
                <a:solidFill>
                  <a:srgbClr val="FFFFFF"/>
                </a:solidFill>
                <a:latin typeface="Lucida Sans"/>
                <a:cs typeface="Lucida Sans"/>
              </a:rPr>
              <a:t>Practice</a:t>
            </a:r>
            <a:r>
              <a:rPr sz="2400" spc="40" dirty="0">
                <a:solidFill>
                  <a:srgbClr val="FFFFFF"/>
                </a:solidFill>
                <a:latin typeface="Lucida Sans"/>
                <a:cs typeface="Lucida Sans"/>
              </a:rPr>
              <a:t> </a:t>
            </a:r>
            <a:r>
              <a:rPr sz="2400" spc="-10" dirty="0">
                <a:solidFill>
                  <a:srgbClr val="FFFFFF"/>
                </a:solidFill>
                <a:latin typeface="Lucida Sans"/>
                <a:cs typeface="Lucida Sans"/>
              </a:rPr>
              <a:t>Specialties</a:t>
            </a:r>
            <a:endParaRPr sz="2400" dirty="0">
              <a:latin typeface="Lucida Sans"/>
              <a:cs typeface="Lucida Sans"/>
            </a:endParaRPr>
          </a:p>
        </p:txBody>
      </p:sp>
      <p:sp>
        <p:nvSpPr>
          <p:cNvPr id="9" name="object 5">
            <a:extLst>
              <a:ext uri="{FF2B5EF4-FFF2-40B4-BE49-F238E27FC236}">
                <a16:creationId xmlns:a16="http://schemas.microsoft.com/office/drawing/2014/main" id="{8C6B0A0D-EA4A-49DF-A31B-CF6354125E72}"/>
              </a:ext>
            </a:extLst>
          </p:cNvPr>
          <p:cNvSpPr txBox="1">
            <a:spLocks/>
          </p:cNvSpPr>
          <p:nvPr/>
        </p:nvSpPr>
        <p:spPr>
          <a:xfrm>
            <a:off x="1699522" y="4076700"/>
            <a:ext cx="8119109" cy="4941161"/>
          </a:xfrm>
          <a:prstGeom prst="rect">
            <a:avLst/>
          </a:prstGeom>
        </p:spPr>
        <p:txBody>
          <a:bodyPr vert="horz" wrap="square" lIns="0" tIns="88900" rIns="0" bIns="0" rtlCol="0">
            <a:spAutoFit/>
          </a:bodyPr>
          <a:lstStyle>
            <a:lvl1pPr marL="0">
              <a:defRPr sz="5050" b="0" i="0">
                <a:solidFill>
                  <a:srgbClr val="12377E"/>
                </a:solidFill>
                <a:latin typeface="Lucida Sans"/>
                <a:ea typeface="+mn-ea"/>
                <a:cs typeface="Lucida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R="5080" algn="l">
              <a:lnSpc>
                <a:spcPct val="148400"/>
              </a:lnSpc>
            </a:pPr>
            <a:r>
              <a:rPr lang="en-US" sz="2400" dirty="0"/>
              <a:t>Rose Medical Group (dba Practice Health) is an Independent Practice Association (IPA) serving the Denver-Metro area. </a:t>
            </a:r>
          </a:p>
          <a:p>
            <a:pPr marR="5080" algn="l">
              <a:lnSpc>
                <a:spcPct val="148400"/>
              </a:lnSpc>
            </a:pPr>
            <a:endParaRPr lang="en-US" sz="2400" dirty="0"/>
          </a:p>
          <a:p>
            <a:pPr marR="5080" algn="l">
              <a:lnSpc>
                <a:spcPct val="148400"/>
              </a:lnSpc>
            </a:pPr>
            <a:r>
              <a:rPr lang="en-US" sz="2400" dirty="0"/>
              <a:t>Our network is comprised of primary care and specialty care providers that join together to access major healthcare company insurance contracts, credentialing services, and discounted group purchasing (</a:t>
            </a:r>
            <a:r>
              <a:rPr lang="en-US" sz="2400" dirty="0" err="1"/>
              <a:t>CollaboRATE</a:t>
            </a:r>
            <a:r>
              <a:rPr lang="en-US" sz="2400"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
            <a:ext cx="18282873" cy="10287000"/>
            <a:chOff x="0" y="1"/>
            <a:chExt cx="18282873" cy="10287000"/>
          </a:xfrm>
        </p:grpSpPr>
        <p:sp>
          <p:nvSpPr>
            <p:cNvPr id="3" name="object 3"/>
            <p:cNvSpPr/>
            <p:nvPr/>
          </p:nvSpPr>
          <p:spPr>
            <a:xfrm>
              <a:off x="0" y="1"/>
              <a:ext cx="1239520" cy="10287000"/>
            </a:xfrm>
            <a:custGeom>
              <a:avLst/>
              <a:gdLst/>
              <a:ahLst/>
              <a:cxnLst/>
              <a:rect l="l" t="t" r="r" b="b"/>
              <a:pathLst>
                <a:path w="1239520" h="10287000">
                  <a:moveTo>
                    <a:pt x="1238945" y="10286999"/>
                  </a:moveTo>
                  <a:lnTo>
                    <a:pt x="0" y="10286999"/>
                  </a:lnTo>
                  <a:lnTo>
                    <a:pt x="0" y="0"/>
                  </a:lnTo>
                  <a:lnTo>
                    <a:pt x="1238945" y="0"/>
                  </a:lnTo>
                  <a:lnTo>
                    <a:pt x="1238945" y="10286999"/>
                  </a:lnTo>
                  <a:close/>
                </a:path>
              </a:pathLst>
            </a:custGeom>
            <a:solidFill>
              <a:srgbClr val="12377E"/>
            </a:solidFill>
          </p:spPr>
          <p:txBody>
            <a:bodyPr wrap="square" lIns="0" tIns="0" rIns="0" bIns="0" rtlCol="0"/>
            <a:lstStyle/>
            <a:p>
              <a:endParaRPr/>
            </a:p>
          </p:txBody>
        </p:sp>
        <p:sp>
          <p:nvSpPr>
            <p:cNvPr id="5" name="object 5"/>
            <p:cNvSpPr/>
            <p:nvPr/>
          </p:nvSpPr>
          <p:spPr>
            <a:xfrm>
              <a:off x="12707653" y="1"/>
              <a:ext cx="5575220" cy="10287000"/>
            </a:xfrm>
            <a:custGeom>
              <a:avLst/>
              <a:gdLst/>
              <a:ahLst/>
              <a:cxnLst/>
              <a:rect l="l" t="t" r="r" b="b"/>
              <a:pathLst>
                <a:path w="5406390" h="10287000">
                  <a:moveTo>
                    <a:pt x="5406306" y="10286999"/>
                  </a:moveTo>
                  <a:lnTo>
                    <a:pt x="0" y="10286999"/>
                  </a:lnTo>
                  <a:lnTo>
                    <a:pt x="0" y="0"/>
                  </a:lnTo>
                  <a:lnTo>
                    <a:pt x="5406306" y="0"/>
                  </a:lnTo>
                  <a:lnTo>
                    <a:pt x="5406306" y="10286999"/>
                  </a:lnTo>
                  <a:close/>
                </a:path>
              </a:pathLst>
            </a:custGeom>
            <a:solidFill>
              <a:srgbClr val="12377E"/>
            </a:solidFill>
          </p:spPr>
          <p:txBody>
            <a:bodyPr wrap="square" lIns="0" tIns="0" rIns="0" bIns="0" rtlCol="0"/>
            <a:lstStyle/>
            <a:p>
              <a:endParaRPr/>
            </a:p>
          </p:txBody>
        </p:sp>
      </p:grpSp>
      <p:sp>
        <p:nvSpPr>
          <p:cNvPr id="6" name="object 6"/>
          <p:cNvSpPr txBox="1"/>
          <p:nvPr/>
        </p:nvSpPr>
        <p:spPr>
          <a:xfrm>
            <a:off x="12917189" y="325572"/>
            <a:ext cx="2516505" cy="9769475"/>
          </a:xfrm>
          <a:prstGeom prst="rect">
            <a:avLst/>
          </a:prstGeom>
        </p:spPr>
        <p:txBody>
          <a:bodyPr vert="horz" wrap="square" lIns="0" tIns="12700" rIns="0" bIns="0" rtlCol="0">
            <a:spAutoFit/>
          </a:bodyPr>
          <a:lstStyle/>
          <a:p>
            <a:pPr marL="12700" marR="227329">
              <a:lnSpc>
                <a:spcPct val="114599"/>
              </a:lnSpc>
              <a:spcBef>
                <a:spcPts val="100"/>
              </a:spcBef>
            </a:pPr>
            <a:r>
              <a:rPr sz="1800" spc="-10" dirty="0">
                <a:solidFill>
                  <a:srgbClr val="FFFFFF"/>
                </a:solidFill>
                <a:latin typeface="Lucida Sans"/>
                <a:cs typeface="Lucida Sans"/>
              </a:rPr>
              <a:t>Allergy/Immunology Anesthesiology </a:t>
            </a:r>
            <a:r>
              <a:rPr sz="1800" dirty="0">
                <a:solidFill>
                  <a:srgbClr val="FFFFFF"/>
                </a:solidFill>
                <a:latin typeface="Lucida Sans"/>
                <a:cs typeface="Lucida Sans"/>
              </a:rPr>
              <a:t>Bariatric</a:t>
            </a:r>
            <a:r>
              <a:rPr sz="1800" spc="-130" dirty="0">
                <a:solidFill>
                  <a:srgbClr val="FFFFFF"/>
                </a:solidFill>
                <a:latin typeface="Lucida Sans"/>
                <a:cs typeface="Lucida Sans"/>
              </a:rPr>
              <a:t> </a:t>
            </a:r>
            <a:r>
              <a:rPr sz="1800" spc="-10" dirty="0">
                <a:solidFill>
                  <a:srgbClr val="FFFFFF"/>
                </a:solidFill>
                <a:latin typeface="Lucida Sans"/>
                <a:cs typeface="Lucida Sans"/>
              </a:rPr>
              <a:t>Medicine </a:t>
            </a:r>
            <a:r>
              <a:rPr sz="1800" dirty="0">
                <a:solidFill>
                  <a:srgbClr val="FFFFFF"/>
                </a:solidFill>
                <a:latin typeface="Lucida Sans"/>
                <a:cs typeface="Lucida Sans"/>
              </a:rPr>
              <a:t>Behavioral</a:t>
            </a:r>
            <a:r>
              <a:rPr sz="1800" spc="-114" dirty="0">
                <a:solidFill>
                  <a:srgbClr val="FFFFFF"/>
                </a:solidFill>
                <a:latin typeface="Lucida Sans"/>
                <a:cs typeface="Lucida Sans"/>
              </a:rPr>
              <a:t> </a:t>
            </a:r>
            <a:r>
              <a:rPr sz="1800" spc="-10" dirty="0">
                <a:solidFill>
                  <a:srgbClr val="FFFFFF"/>
                </a:solidFill>
                <a:latin typeface="Lucida Sans"/>
                <a:cs typeface="Lucida Sans"/>
              </a:rPr>
              <a:t>Health Cardiology Colorectal</a:t>
            </a:r>
            <a:r>
              <a:rPr sz="1800" spc="-95" dirty="0">
                <a:solidFill>
                  <a:srgbClr val="FFFFFF"/>
                </a:solidFill>
                <a:latin typeface="Lucida Sans"/>
                <a:cs typeface="Lucida Sans"/>
              </a:rPr>
              <a:t> </a:t>
            </a:r>
            <a:r>
              <a:rPr sz="1800" spc="-10" dirty="0">
                <a:solidFill>
                  <a:srgbClr val="FFFFFF"/>
                </a:solidFill>
                <a:latin typeface="Lucida Sans"/>
                <a:cs typeface="Lucida Sans"/>
              </a:rPr>
              <a:t>Surgery Critical Care/Intensivists Dermatology </a:t>
            </a:r>
            <a:r>
              <a:rPr sz="1800" dirty="0">
                <a:solidFill>
                  <a:srgbClr val="FFFFFF"/>
                </a:solidFill>
                <a:latin typeface="Lucida Sans"/>
                <a:cs typeface="Lucida Sans"/>
              </a:rPr>
              <a:t>Emergency</a:t>
            </a:r>
            <a:r>
              <a:rPr sz="1800" spc="-30" dirty="0">
                <a:solidFill>
                  <a:srgbClr val="FFFFFF"/>
                </a:solidFill>
                <a:latin typeface="Lucida Sans"/>
                <a:cs typeface="Lucida Sans"/>
              </a:rPr>
              <a:t> </a:t>
            </a:r>
            <a:r>
              <a:rPr sz="1800" spc="-10" dirty="0">
                <a:solidFill>
                  <a:srgbClr val="FFFFFF"/>
                </a:solidFill>
                <a:latin typeface="Lucida Sans"/>
                <a:cs typeface="Lucida Sans"/>
              </a:rPr>
              <a:t>Medicine Endocrinology </a:t>
            </a:r>
            <a:r>
              <a:rPr sz="1800" spc="-20" dirty="0">
                <a:solidFill>
                  <a:srgbClr val="FFFFFF"/>
                </a:solidFill>
                <a:latin typeface="Lucida Sans"/>
                <a:cs typeface="Lucida Sans"/>
              </a:rPr>
              <a:t>Family</a:t>
            </a:r>
            <a:r>
              <a:rPr sz="1800" spc="-90" dirty="0">
                <a:solidFill>
                  <a:srgbClr val="FFFFFF"/>
                </a:solidFill>
                <a:latin typeface="Lucida Sans"/>
                <a:cs typeface="Lucida Sans"/>
              </a:rPr>
              <a:t> </a:t>
            </a:r>
            <a:r>
              <a:rPr sz="1800" spc="-10" dirty="0">
                <a:solidFill>
                  <a:srgbClr val="FFFFFF"/>
                </a:solidFill>
                <a:latin typeface="Lucida Sans"/>
                <a:cs typeface="Lucida Sans"/>
              </a:rPr>
              <a:t>Medicine Gastroenterology General</a:t>
            </a:r>
            <a:r>
              <a:rPr sz="1800" spc="-85" dirty="0">
                <a:solidFill>
                  <a:srgbClr val="FFFFFF"/>
                </a:solidFill>
                <a:latin typeface="Lucida Sans"/>
                <a:cs typeface="Lucida Sans"/>
              </a:rPr>
              <a:t> </a:t>
            </a:r>
            <a:r>
              <a:rPr sz="1800" spc="-10" dirty="0">
                <a:solidFill>
                  <a:srgbClr val="FFFFFF"/>
                </a:solidFill>
                <a:latin typeface="Lucida Sans"/>
                <a:cs typeface="Lucida Sans"/>
              </a:rPr>
              <a:t>Practice Gynecology</a:t>
            </a:r>
            <a:endParaRPr sz="1800" dirty="0">
              <a:latin typeface="Lucida Sans"/>
              <a:cs typeface="Lucida Sans"/>
            </a:endParaRPr>
          </a:p>
          <a:p>
            <a:pPr marL="12700" marR="78105">
              <a:lnSpc>
                <a:spcPct val="114599"/>
              </a:lnSpc>
            </a:pPr>
            <a:r>
              <a:rPr sz="1800" dirty="0">
                <a:solidFill>
                  <a:srgbClr val="FFFFFF"/>
                </a:solidFill>
                <a:latin typeface="Lucida Sans"/>
                <a:cs typeface="Lucida Sans"/>
              </a:rPr>
              <a:t>Hand</a:t>
            </a:r>
            <a:r>
              <a:rPr sz="1800" spc="-135" dirty="0">
                <a:solidFill>
                  <a:srgbClr val="FFFFFF"/>
                </a:solidFill>
                <a:latin typeface="Lucida Sans"/>
                <a:cs typeface="Lucida Sans"/>
              </a:rPr>
              <a:t> </a:t>
            </a:r>
            <a:r>
              <a:rPr sz="1800" spc="-10" dirty="0">
                <a:solidFill>
                  <a:srgbClr val="FFFFFF"/>
                </a:solidFill>
                <a:latin typeface="Lucida Sans"/>
                <a:cs typeface="Lucida Sans"/>
              </a:rPr>
              <a:t>Surgery </a:t>
            </a:r>
            <a:r>
              <a:rPr sz="1800" spc="-40" dirty="0">
                <a:solidFill>
                  <a:srgbClr val="FFFFFF"/>
                </a:solidFill>
                <a:latin typeface="Lucida Sans"/>
                <a:cs typeface="Lucida Sans"/>
              </a:rPr>
              <a:t>Hematology/Oncology </a:t>
            </a:r>
            <a:r>
              <a:rPr sz="1800" spc="-10" dirty="0">
                <a:solidFill>
                  <a:srgbClr val="FFFFFF"/>
                </a:solidFill>
                <a:latin typeface="Lucida Sans"/>
                <a:cs typeface="Lucida Sans"/>
              </a:rPr>
              <a:t>Hospitalist</a:t>
            </a:r>
            <a:endParaRPr sz="1800" dirty="0">
              <a:latin typeface="Lucida Sans"/>
              <a:cs typeface="Lucida Sans"/>
            </a:endParaRPr>
          </a:p>
          <a:p>
            <a:pPr marL="12700" marR="5080">
              <a:lnSpc>
                <a:spcPct val="114599"/>
              </a:lnSpc>
            </a:pPr>
            <a:r>
              <a:rPr sz="1800" spc="-20" dirty="0">
                <a:solidFill>
                  <a:srgbClr val="FFFFFF"/>
                </a:solidFill>
                <a:latin typeface="Lucida Sans"/>
                <a:cs typeface="Lucida Sans"/>
              </a:rPr>
              <a:t>Infectious</a:t>
            </a:r>
            <a:r>
              <a:rPr sz="1800" spc="-85" dirty="0">
                <a:solidFill>
                  <a:srgbClr val="FFFFFF"/>
                </a:solidFill>
                <a:latin typeface="Lucida Sans"/>
                <a:cs typeface="Lucida Sans"/>
              </a:rPr>
              <a:t> </a:t>
            </a:r>
            <a:r>
              <a:rPr sz="1800" spc="-10" dirty="0">
                <a:solidFill>
                  <a:srgbClr val="FFFFFF"/>
                </a:solidFill>
                <a:latin typeface="Lucida Sans"/>
                <a:cs typeface="Lucida Sans"/>
              </a:rPr>
              <a:t>Disease </a:t>
            </a:r>
            <a:r>
              <a:rPr sz="1800" spc="-35" dirty="0">
                <a:solidFill>
                  <a:srgbClr val="FFFFFF"/>
                </a:solidFill>
                <a:latin typeface="Lucida Sans"/>
                <a:cs typeface="Lucida Sans"/>
              </a:rPr>
              <a:t>Internal</a:t>
            </a:r>
            <a:r>
              <a:rPr sz="1800" spc="-75" dirty="0">
                <a:solidFill>
                  <a:srgbClr val="FFFFFF"/>
                </a:solidFill>
                <a:latin typeface="Lucida Sans"/>
                <a:cs typeface="Lucida Sans"/>
              </a:rPr>
              <a:t> </a:t>
            </a:r>
            <a:r>
              <a:rPr sz="1800" spc="-10" dirty="0">
                <a:solidFill>
                  <a:srgbClr val="FFFFFF"/>
                </a:solidFill>
                <a:latin typeface="Lucida Sans"/>
                <a:cs typeface="Lucida Sans"/>
              </a:rPr>
              <a:t>Medicine </a:t>
            </a:r>
            <a:r>
              <a:rPr sz="1800" dirty="0">
                <a:solidFill>
                  <a:srgbClr val="FFFFFF"/>
                </a:solidFill>
                <a:latin typeface="Lucida Sans"/>
                <a:cs typeface="Lucida Sans"/>
              </a:rPr>
              <a:t>Medical</a:t>
            </a:r>
            <a:r>
              <a:rPr sz="1800" spc="-65" dirty="0">
                <a:solidFill>
                  <a:srgbClr val="FFFFFF"/>
                </a:solidFill>
                <a:latin typeface="Lucida Sans"/>
                <a:cs typeface="Lucida Sans"/>
              </a:rPr>
              <a:t> </a:t>
            </a:r>
            <a:r>
              <a:rPr sz="1800" spc="-10" dirty="0">
                <a:solidFill>
                  <a:srgbClr val="FFFFFF"/>
                </a:solidFill>
                <a:latin typeface="Lucida Sans"/>
                <a:cs typeface="Lucida Sans"/>
              </a:rPr>
              <a:t>Oncology </a:t>
            </a:r>
            <a:r>
              <a:rPr sz="1800" dirty="0">
                <a:solidFill>
                  <a:srgbClr val="FFFFFF"/>
                </a:solidFill>
                <a:latin typeface="Lucida Sans"/>
                <a:cs typeface="Lucida Sans"/>
              </a:rPr>
              <a:t>Medical</a:t>
            </a:r>
            <a:r>
              <a:rPr sz="1800" spc="-65" dirty="0">
                <a:solidFill>
                  <a:srgbClr val="FFFFFF"/>
                </a:solidFill>
                <a:latin typeface="Lucida Sans"/>
                <a:cs typeface="Lucida Sans"/>
              </a:rPr>
              <a:t> </a:t>
            </a:r>
            <a:r>
              <a:rPr sz="1800" spc="-10" dirty="0">
                <a:solidFill>
                  <a:srgbClr val="FFFFFF"/>
                </a:solidFill>
                <a:latin typeface="Lucida Sans"/>
                <a:cs typeface="Lucida Sans"/>
              </a:rPr>
              <a:t>Toxicology Neurology Neuromusculoskeletal Neurosurgery </a:t>
            </a:r>
            <a:r>
              <a:rPr sz="1800" spc="-20" dirty="0">
                <a:solidFill>
                  <a:srgbClr val="FFFFFF"/>
                </a:solidFill>
                <a:latin typeface="Lucida Sans"/>
                <a:cs typeface="Lucida Sans"/>
              </a:rPr>
              <a:t>Obstetrics/Gynecology </a:t>
            </a:r>
            <a:r>
              <a:rPr sz="1800" spc="-25" dirty="0">
                <a:solidFill>
                  <a:srgbClr val="FFFFFF"/>
                </a:solidFill>
                <a:latin typeface="Lucida Sans"/>
                <a:cs typeface="Lucida Sans"/>
              </a:rPr>
              <a:t>Occupational</a:t>
            </a:r>
            <a:r>
              <a:rPr sz="1800" spc="-40" dirty="0">
                <a:solidFill>
                  <a:srgbClr val="FFFFFF"/>
                </a:solidFill>
                <a:latin typeface="Lucida Sans"/>
                <a:cs typeface="Lucida Sans"/>
              </a:rPr>
              <a:t> </a:t>
            </a:r>
            <a:r>
              <a:rPr sz="1800" spc="-10" dirty="0">
                <a:solidFill>
                  <a:srgbClr val="FFFFFF"/>
                </a:solidFill>
                <a:latin typeface="Lucida Sans"/>
                <a:cs typeface="Lucida Sans"/>
              </a:rPr>
              <a:t>Medicine Ophthalmology </a:t>
            </a:r>
            <a:r>
              <a:rPr sz="1800" spc="-25" dirty="0">
                <a:solidFill>
                  <a:srgbClr val="FFFFFF"/>
                </a:solidFill>
                <a:latin typeface="Lucida Sans"/>
                <a:cs typeface="Lucida Sans"/>
              </a:rPr>
              <a:t>Orthopedic</a:t>
            </a:r>
            <a:r>
              <a:rPr sz="1800" spc="-55" dirty="0">
                <a:solidFill>
                  <a:srgbClr val="FFFFFF"/>
                </a:solidFill>
                <a:latin typeface="Lucida Sans"/>
                <a:cs typeface="Lucida Sans"/>
              </a:rPr>
              <a:t> </a:t>
            </a:r>
            <a:r>
              <a:rPr sz="1800" spc="-10" dirty="0">
                <a:solidFill>
                  <a:srgbClr val="FFFFFF"/>
                </a:solidFill>
                <a:latin typeface="Lucida Sans"/>
                <a:cs typeface="Lucida Sans"/>
              </a:rPr>
              <a:t>Surgery Osteopathic </a:t>
            </a:r>
            <a:r>
              <a:rPr sz="1800" spc="-25" dirty="0">
                <a:solidFill>
                  <a:srgbClr val="FFFFFF"/>
                </a:solidFill>
                <a:latin typeface="Lucida Sans"/>
                <a:cs typeface="Lucida Sans"/>
              </a:rPr>
              <a:t>Manipulative</a:t>
            </a:r>
            <a:r>
              <a:rPr sz="1800" spc="-35" dirty="0">
                <a:solidFill>
                  <a:srgbClr val="FFFFFF"/>
                </a:solidFill>
                <a:latin typeface="Lucida Sans"/>
                <a:cs typeface="Lucida Sans"/>
              </a:rPr>
              <a:t> </a:t>
            </a:r>
            <a:r>
              <a:rPr sz="1800" spc="-10" dirty="0">
                <a:solidFill>
                  <a:srgbClr val="FFFFFF"/>
                </a:solidFill>
                <a:latin typeface="Lucida Sans"/>
                <a:cs typeface="Lucida Sans"/>
              </a:rPr>
              <a:t>Therapy</a:t>
            </a:r>
            <a:endParaRPr sz="1800" dirty="0">
              <a:latin typeface="Lucida Sans"/>
              <a:cs typeface="Lucida Sans"/>
            </a:endParaRPr>
          </a:p>
        </p:txBody>
      </p:sp>
      <p:sp>
        <p:nvSpPr>
          <p:cNvPr id="7" name="object 7"/>
          <p:cNvSpPr txBox="1"/>
          <p:nvPr/>
        </p:nvSpPr>
        <p:spPr>
          <a:xfrm>
            <a:off x="15569541" y="325572"/>
            <a:ext cx="2591435" cy="9455150"/>
          </a:xfrm>
          <a:prstGeom prst="rect">
            <a:avLst/>
          </a:prstGeom>
        </p:spPr>
        <p:txBody>
          <a:bodyPr vert="horz" wrap="square" lIns="0" tIns="12700" rIns="0" bIns="0" rtlCol="0">
            <a:spAutoFit/>
          </a:bodyPr>
          <a:lstStyle/>
          <a:p>
            <a:pPr marL="12700" marR="622935">
              <a:lnSpc>
                <a:spcPct val="114599"/>
              </a:lnSpc>
              <a:spcBef>
                <a:spcPts val="100"/>
              </a:spcBef>
            </a:pPr>
            <a:r>
              <a:rPr sz="1800" spc="-10" dirty="0">
                <a:solidFill>
                  <a:srgbClr val="FFFFFF"/>
                </a:solidFill>
                <a:latin typeface="Lucida Sans"/>
                <a:cs typeface="Lucida Sans"/>
              </a:rPr>
              <a:t>Otolaryngology </a:t>
            </a:r>
            <a:r>
              <a:rPr sz="1800" dirty="0">
                <a:solidFill>
                  <a:srgbClr val="FFFFFF"/>
                </a:solidFill>
                <a:latin typeface="Lucida Sans"/>
                <a:cs typeface="Lucida Sans"/>
              </a:rPr>
              <a:t>Pain</a:t>
            </a:r>
            <a:r>
              <a:rPr sz="1800" spc="-70" dirty="0">
                <a:solidFill>
                  <a:srgbClr val="FFFFFF"/>
                </a:solidFill>
                <a:latin typeface="Lucida Sans"/>
                <a:cs typeface="Lucida Sans"/>
              </a:rPr>
              <a:t> </a:t>
            </a:r>
            <a:r>
              <a:rPr sz="1800" spc="-10" dirty="0">
                <a:solidFill>
                  <a:srgbClr val="FFFFFF"/>
                </a:solidFill>
                <a:latin typeface="Lucida Sans"/>
                <a:cs typeface="Lucida Sans"/>
              </a:rPr>
              <a:t>Management Pathology</a:t>
            </a:r>
            <a:endParaRPr sz="1800">
              <a:latin typeface="Lucida Sans"/>
              <a:cs typeface="Lucida Sans"/>
            </a:endParaRPr>
          </a:p>
          <a:p>
            <a:pPr marL="12700" marR="5080">
              <a:lnSpc>
                <a:spcPct val="114599"/>
              </a:lnSpc>
            </a:pPr>
            <a:r>
              <a:rPr sz="1800" dirty="0">
                <a:solidFill>
                  <a:srgbClr val="FFFFFF"/>
                </a:solidFill>
                <a:latin typeface="Lucida Sans"/>
                <a:cs typeface="Lucida Sans"/>
              </a:rPr>
              <a:t>Pediatric</a:t>
            </a:r>
            <a:r>
              <a:rPr sz="1800" spc="-75" dirty="0">
                <a:solidFill>
                  <a:srgbClr val="FFFFFF"/>
                </a:solidFill>
                <a:latin typeface="Lucida Sans"/>
                <a:cs typeface="Lucida Sans"/>
              </a:rPr>
              <a:t> </a:t>
            </a:r>
            <a:r>
              <a:rPr sz="1800" spc="-25" dirty="0">
                <a:solidFill>
                  <a:srgbClr val="FFFFFF"/>
                </a:solidFill>
                <a:latin typeface="Lucida Sans"/>
                <a:cs typeface="Lucida Sans"/>
              </a:rPr>
              <a:t>Endocrinology </a:t>
            </a:r>
            <a:r>
              <a:rPr sz="1800" spc="-10" dirty="0">
                <a:solidFill>
                  <a:srgbClr val="FFFFFF"/>
                </a:solidFill>
                <a:latin typeface="Lucida Sans"/>
                <a:cs typeface="Lucida Sans"/>
              </a:rPr>
              <a:t>Pediatric Gastroenterology </a:t>
            </a:r>
            <a:r>
              <a:rPr sz="1800" dirty="0">
                <a:solidFill>
                  <a:srgbClr val="FFFFFF"/>
                </a:solidFill>
                <a:latin typeface="Lucida Sans"/>
                <a:cs typeface="Lucida Sans"/>
              </a:rPr>
              <a:t>Pediatric</a:t>
            </a:r>
            <a:r>
              <a:rPr sz="1800" spc="-75" dirty="0">
                <a:solidFill>
                  <a:srgbClr val="FFFFFF"/>
                </a:solidFill>
                <a:latin typeface="Lucida Sans"/>
                <a:cs typeface="Lucida Sans"/>
              </a:rPr>
              <a:t> </a:t>
            </a:r>
            <a:r>
              <a:rPr sz="1800" spc="-10" dirty="0">
                <a:solidFill>
                  <a:srgbClr val="FFFFFF"/>
                </a:solidFill>
                <a:latin typeface="Lucida Sans"/>
                <a:cs typeface="Lucida Sans"/>
              </a:rPr>
              <a:t>Hematology </a:t>
            </a:r>
            <a:r>
              <a:rPr sz="1800" dirty="0">
                <a:solidFill>
                  <a:srgbClr val="FFFFFF"/>
                </a:solidFill>
                <a:latin typeface="Lucida Sans"/>
                <a:cs typeface="Lucida Sans"/>
              </a:rPr>
              <a:t>Pediatric</a:t>
            </a:r>
            <a:r>
              <a:rPr sz="1800" spc="-75" dirty="0">
                <a:solidFill>
                  <a:srgbClr val="FFFFFF"/>
                </a:solidFill>
                <a:latin typeface="Lucida Sans"/>
                <a:cs typeface="Lucida Sans"/>
              </a:rPr>
              <a:t> </a:t>
            </a:r>
            <a:r>
              <a:rPr sz="1800" spc="-10" dirty="0">
                <a:solidFill>
                  <a:srgbClr val="FFFFFF"/>
                </a:solidFill>
                <a:latin typeface="Lucida Sans"/>
                <a:cs typeface="Lucida Sans"/>
              </a:rPr>
              <a:t>Neurosurgery </a:t>
            </a:r>
            <a:r>
              <a:rPr sz="1800" dirty="0">
                <a:solidFill>
                  <a:srgbClr val="FFFFFF"/>
                </a:solidFill>
                <a:latin typeface="Lucida Sans"/>
                <a:cs typeface="Lucida Sans"/>
              </a:rPr>
              <a:t>Pediatric</a:t>
            </a:r>
            <a:r>
              <a:rPr sz="1800" spc="-75" dirty="0">
                <a:solidFill>
                  <a:srgbClr val="FFFFFF"/>
                </a:solidFill>
                <a:latin typeface="Lucida Sans"/>
                <a:cs typeface="Lucida Sans"/>
              </a:rPr>
              <a:t> </a:t>
            </a:r>
            <a:r>
              <a:rPr sz="1800" spc="-10" dirty="0">
                <a:solidFill>
                  <a:srgbClr val="FFFFFF"/>
                </a:solidFill>
                <a:latin typeface="Lucida Sans"/>
                <a:cs typeface="Lucida Sans"/>
              </a:rPr>
              <a:t>Pulmonary Medicine</a:t>
            </a:r>
            <a:endParaRPr sz="1800">
              <a:latin typeface="Lucida Sans"/>
              <a:cs typeface="Lucida Sans"/>
            </a:endParaRPr>
          </a:p>
          <a:p>
            <a:pPr marL="12700" marR="83185">
              <a:lnSpc>
                <a:spcPct val="114599"/>
              </a:lnSpc>
            </a:pPr>
            <a:r>
              <a:rPr sz="1800" dirty="0">
                <a:solidFill>
                  <a:srgbClr val="FFFFFF"/>
                </a:solidFill>
                <a:latin typeface="Lucida Sans"/>
                <a:cs typeface="Lucida Sans"/>
              </a:rPr>
              <a:t>Pediatric</a:t>
            </a:r>
            <a:r>
              <a:rPr sz="1800" spc="-75" dirty="0">
                <a:solidFill>
                  <a:srgbClr val="FFFFFF"/>
                </a:solidFill>
                <a:latin typeface="Lucida Sans"/>
                <a:cs typeface="Lucida Sans"/>
              </a:rPr>
              <a:t> </a:t>
            </a:r>
            <a:r>
              <a:rPr sz="1800" spc="-40" dirty="0">
                <a:solidFill>
                  <a:srgbClr val="FFFFFF"/>
                </a:solidFill>
                <a:latin typeface="Lucida Sans"/>
                <a:cs typeface="Lucida Sans"/>
              </a:rPr>
              <a:t>Rehabilitation </a:t>
            </a:r>
            <a:r>
              <a:rPr sz="1800" spc="-10" dirty="0">
                <a:solidFill>
                  <a:srgbClr val="FFFFFF"/>
                </a:solidFill>
                <a:latin typeface="Lucida Sans"/>
                <a:cs typeface="Lucida Sans"/>
              </a:rPr>
              <a:t>Medicine</a:t>
            </a:r>
            <a:endParaRPr sz="1800">
              <a:latin typeface="Lucida Sans"/>
              <a:cs typeface="Lucida Sans"/>
            </a:endParaRPr>
          </a:p>
          <a:p>
            <a:pPr marL="12700">
              <a:lnSpc>
                <a:spcPct val="100000"/>
              </a:lnSpc>
              <a:spcBef>
                <a:spcPts val="310"/>
              </a:spcBef>
            </a:pPr>
            <a:r>
              <a:rPr sz="1800" spc="-10" dirty="0">
                <a:solidFill>
                  <a:srgbClr val="FFFFFF"/>
                </a:solidFill>
                <a:latin typeface="Lucida Sans"/>
                <a:cs typeface="Lucida Sans"/>
              </a:rPr>
              <a:t>Pediatrics</a:t>
            </a:r>
            <a:endParaRPr sz="1800">
              <a:latin typeface="Lucida Sans"/>
              <a:cs typeface="Lucida Sans"/>
            </a:endParaRPr>
          </a:p>
          <a:p>
            <a:pPr marL="12700" marR="158750">
              <a:lnSpc>
                <a:spcPct val="114599"/>
              </a:lnSpc>
            </a:pPr>
            <a:r>
              <a:rPr sz="1800" dirty="0">
                <a:solidFill>
                  <a:srgbClr val="FFFFFF"/>
                </a:solidFill>
                <a:latin typeface="Lucida Sans"/>
                <a:cs typeface="Lucida Sans"/>
              </a:rPr>
              <a:t>Physical</a:t>
            </a:r>
            <a:r>
              <a:rPr sz="1800" spc="-60" dirty="0">
                <a:solidFill>
                  <a:srgbClr val="FFFFFF"/>
                </a:solidFill>
                <a:latin typeface="Lucida Sans"/>
                <a:cs typeface="Lucida Sans"/>
              </a:rPr>
              <a:t> </a:t>
            </a:r>
            <a:r>
              <a:rPr sz="1800" dirty="0">
                <a:solidFill>
                  <a:srgbClr val="FFFFFF"/>
                </a:solidFill>
                <a:latin typeface="Lucida Sans"/>
                <a:cs typeface="Lucida Sans"/>
              </a:rPr>
              <a:t>Medicine</a:t>
            </a:r>
            <a:r>
              <a:rPr sz="1800" spc="-55" dirty="0">
                <a:solidFill>
                  <a:srgbClr val="FFFFFF"/>
                </a:solidFill>
                <a:latin typeface="Lucida Sans"/>
                <a:cs typeface="Lucida Sans"/>
              </a:rPr>
              <a:t> </a:t>
            </a:r>
            <a:r>
              <a:rPr sz="1800" spc="-25" dirty="0">
                <a:solidFill>
                  <a:srgbClr val="FFFFFF"/>
                </a:solidFill>
                <a:latin typeface="Lucida Sans"/>
                <a:cs typeface="Lucida Sans"/>
              </a:rPr>
              <a:t>and </a:t>
            </a:r>
            <a:r>
              <a:rPr sz="1800" spc="-10" dirty="0">
                <a:solidFill>
                  <a:srgbClr val="FFFFFF"/>
                </a:solidFill>
                <a:latin typeface="Lucida Sans"/>
                <a:cs typeface="Lucida Sans"/>
              </a:rPr>
              <a:t>Rehabilitation</a:t>
            </a:r>
            <a:endParaRPr sz="1800">
              <a:latin typeface="Lucida Sans"/>
              <a:cs typeface="Lucida Sans"/>
            </a:endParaRPr>
          </a:p>
          <a:p>
            <a:pPr marL="12700" marR="27305">
              <a:lnSpc>
                <a:spcPct val="114599"/>
              </a:lnSpc>
            </a:pPr>
            <a:r>
              <a:rPr sz="1800" dirty="0">
                <a:solidFill>
                  <a:srgbClr val="FFFFFF"/>
                </a:solidFill>
                <a:latin typeface="Lucida Sans"/>
                <a:cs typeface="Lucida Sans"/>
              </a:rPr>
              <a:t>Plastic</a:t>
            </a:r>
            <a:r>
              <a:rPr sz="1800" spc="-25" dirty="0">
                <a:solidFill>
                  <a:srgbClr val="FFFFFF"/>
                </a:solidFill>
                <a:latin typeface="Lucida Sans"/>
                <a:cs typeface="Lucida Sans"/>
              </a:rPr>
              <a:t> and </a:t>
            </a:r>
            <a:r>
              <a:rPr sz="1800" dirty="0">
                <a:solidFill>
                  <a:srgbClr val="FFFFFF"/>
                </a:solidFill>
                <a:latin typeface="Lucida Sans"/>
                <a:cs typeface="Lucida Sans"/>
              </a:rPr>
              <a:t>Reconstructive</a:t>
            </a:r>
            <a:r>
              <a:rPr sz="1800" spc="-110" dirty="0">
                <a:solidFill>
                  <a:srgbClr val="FFFFFF"/>
                </a:solidFill>
                <a:latin typeface="Lucida Sans"/>
                <a:cs typeface="Lucida Sans"/>
              </a:rPr>
              <a:t> </a:t>
            </a:r>
            <a:r>
              <a:rPr sz="1800" spc="-10" dirty="0">
                <a:solidFill>
                  <a:srgbClr val="FFFFFF"/>
                </a:solidFill>
                <a:latin typeface="Lucida Sans"/>
                <a:cs typeface="Lucida Sans"/>
              </a:rPr>
              <a:t>Surgery Podiatry</a:t>
            </a:r>
            <a:endParaRPr sz="1800">
              <a:latin typeface="Lucida Sans"/>
              <a:cs typeface="Lucida Sans"/>
            </a:endParaRPr>
          </a:p>
          <a:p>
            <a:pPr marL="12700" marR="74930">
              <a:lnSpc>
                <a:spcPct val="114599"/>
              </a:lnSpc>
            </a:pPr>
            <a:r>
              <a:rPr sz="1800" spc="-10" dirty="0">
                <a:solidFill>
                  <a:srgbClr val="FFFFFF"/>
                </a:solidFill>
                <a:latin typeface="Lucida Sans"/>
                <a:cs typeface="Lucida Sans"/>
              </a:rPr>
              <a:t>Professional</a:t>
            </a:r>
            <a:r>
              <a:rPr sz="1800" spc="-95" dirty="0">
                <a:solidFill>
                  <a:srgbClr val="FFFFFF"/>
                </a:solidFill>
                <a:latin typeface="Lucida Sans"/>
                <a:cs typeface="Lucida Sans"/>
              </a:rPr>
              <a:t> </a:t>
            </a:r>
            <a:r>
              <a:rPr sz="1800" spc="-30" dirty="0">
                <a:solidFill>
                  <a:srgbClr val="FFFFFF"/>
                </a:solidFill>
                <a:latin typeface="Lucida Sans"/>
                <a:cs typeface="Lucida Sans"/>
              </a:rPr>
              <a:t>Counselor </a:t>
            </a:r>
            <a:r>
              <a:rPr sz="1800" spc="-25" dirty="0">
                <a:solidFill>
                  <a:srgbClr val="FFFFFF"/>
                </a:solidFill>
                <a:latin typeface="Lucida Sans"/>
                <a:cs typeface="Lucida Sans"/>
              </a:rPr>
              <a:t>Pulmonary</a:t>
            </a:r>
            <a:r>
              <a:rPr sz="1800" spc="-70" dirty="0">
                <a:solidFill>
                  <a:srgbClr val="FFFFFF"/>
                </a:solidFill>
                <a:latin typeface="Lucida Sans"/>
                <a:cs typeface="Lucida Sans"/>
              </a:rPr>
              <a:t> </a:t>
            </a:r>
            <a:r>
              <a:rPr sz="1800" spc="-10" dirty="0">
                <a:solidFill>
                  <a:srgbClr val="FFFFFF"/>
                </a:solidFill>
                <a:latin typeface="Lucida Sans"/>
                <a:cs typeface="Lucida Sans"/>
              </a:rPr>
              <a:t>Medicine Radiology Reproductive Endocrinology Rheumatology</a:t>
            </a:r>
            <a:endParaRPr sz="1800">
              <a:latin typeface="Lucida Sans"/>
              <a:cs typeface="Lucida Sans"/>
            </a:endParaRPr>
          </a:p>
          <a:p>
            <a:pPr marL="12700" marR="914400">
              <a:lnSpc>
                <a:spcPct val="114599"/>
              </a:lnSpc>
            </a:pPr>
            <a:r>
              <a:rPr sz="1800" dirty="0">
                <a:solidFill>
                  <a:srgbClr val="FFFFFF"/>
                </a:solidFill>
                <a:latin typeface="Lucida Sans"/>
                <a:cs typeface="Lucida Sans"/>
              </a:rPr>
              <a:t>Sleep</a:t>
            </a:r>
            <a:r>
              <a:rPr sz="1800" spc="50" dirty="0">
                <a:solidFill>
                  <a:srgbClr val="FFFFFF"/>
                </a:solidFill>
                <a:latin typeface="Lucida Sans"/>
                <a:cs typeface="Lucida Sans"/>
              </a:rPr>
              <a:t> </a:t>
            </a:r>
            <a:r>
              <a:rPr sz="1800" spc="-10" dirty="0">
                <a:solidFill>
                  <a:srgbClr val="FFFFFF"/>
                </a:solidFill>
                <a:latin typeface="Lucida Sans"/>
                <a:cs typeface="Lucida Sans"/>
              </a:rPr>
              <a:t>Medicine Surgery</a:t>
            </a:r>
            <a:r>
              <a:rPr sz="1800" spc="500" dirty="0">
                <a:solidFill>
                  <a:srgbClr val="FFFFFF"/>
                </a:solidFill>
                <a:latin typeface="Lucida Sans"/>
                <a:cs typeface="Lucida Sans"/>
              </a:rPr>
              <a:t> </a:t>
            </a:r>
            <a:r>
              <a:rPr sz="1800" dirty="0">
                <a:solidFill>
                  <a:srgbClr val="FFFFFF"/>
                </a:solidFill>
                <a:latin typeface="Lucida Sans"/>
                <a:cs typeface="Lucida Sans"/>
              </a:rPr>
              <a:t>Urgent</a:t>
            </a:r>
            <a:r>
              <a:rPr sz="1800" spc="-120" dirty="0">
                <a:solidFill>
                  <a:srgbClr val="FFFFFF"/>
                </a:solidFill>
                <a:latin typeface="Lucida Sans"/>
                <a:cs typeface="Lucida Sans"/>
              </a:rPr>
              <a:t> </a:t>
            </a:r>
            <a:r>
              <a:rPr sz="1800" spc="-20" dirty="0">
                <a:solidFill>
                  <a:srgbClr val="FFFFFF"/>
                </a:solidFill>
                <a:latin typeface="Lucida Sans"/>
                <a:cs typeface="Lucida Sans"/>
              </a:rPr>
              <a:t>Care </a:t>
            </a:r>
            <a:r>
              <a:rPr sz="1800" spc="-10" dirty="0">
                <a:solidFill>
                  <a:srgbClr val="FFFFFF"/>
                </a:solidFill>
                <a:latin typeface="Lucida Sans"/>
                <a:cs typeface="Lucida Sans"/>
              </a:rPr>
              <a:t>Urogynecology Urology</a:t>
            </a:r>
            <a:endParaRPr sz="1800">
              <a:latin typeface="Lucida Sans"/>
              <a:cs typeface="Lucida Sans"/>
            </a:endParaRPr>
          </a:p>
          <a:p>
            <a:pPr marL="12700">
              <a:lnSpc>
                <a:spcPct val="100000"/>
              </a:lnSpc>
              <a:spcBef>
                <a:spcPts val="315"/>
              </a:spcBef>
            </a:pPr>
            <a:r>
              <a:rPr sz="1800" dirty="0">
                <a:solidFill>
                  <a:srgbClr val="FFFFFF"/>
                </a:solidFill>
                <a:latin typeface="Lucida Sans"/>
                <a:cs typeface="Lucida Sans"/>
              </a:rPr>
              <a:t>Vascular</a:t>
            </a:r>
            <a:r>
              <a:rPr sz="1800" spc="-125" dirty="0">
                <a:solidFill>
                  <a:srgbClr val="FFFFFF"/>
                </a:solidFill>
                <a:latin typeface="Lucida Sans"/>
                <a:cs typeface="Lucida Sans"/>
              </a:rPr>
              <a:t> </a:t>
            </a:r>
            <a:r>
              <a:rPr sz="1800" spc="-10" dirty="0">
                <a:solidFill>
                  <a:srgbClr val="FFFFFF"/>
                </a:solidFill>
                <a:latin typeface="Lucida Sans"/>
                <a:cs typeface="Lucida Sans"/>
              </a:rPr>
              <a:t>Surgery</a:t>
            </a:r>
            <a:endParaRPr sz="1800">
              <a:latin typeface="Lucida Sans"/>
              <a:cs typeface="Lucida Sans"/>
            </a:endParaRPr>
          </a:p>
        </p:txBody>
      </p:sp>
      <p:pic>
        <p:nvPicPr>
          <p:cNvPr id="9" name="Picture 8">
            <a:extLst>
              <a:ext uri="{FF2B5EF4-FFF2-40B4-BE49-F238E27FC236}">
                <a16:creationId xmlns:a16="http://schemas.microsoft.com/office/drawing/2014/main" id="{50E7ED17-558F-493C-8736-358558E3F169}"/>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529"/>
          <a:stretch/>
        </p:blipFill>
        <p:spPr>
          <a:xfrm>
            <a:off x="1224740" y="0"/>
            <a:ext cx="11482913" cy="102869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5">
            <a:extLst>
              <a:ext uri="{FF2B5EF4-FFF2-40B4-BE49-F238E27FC236}">
                <a16:creationId xmlns:a16="http://schemas.microsoft.com/office/drawing/2014/main" id="{9A747623-4EDF-42E5-B1F8-9C434E298266}"/>
              </a:ext>
            </a:extLst>
          </p:cNvPr>
          <p:cNvSpPr txBox="1">
            <a:spLocks noGrp="1"/>
          </p:cNvSpPr>
          <p:nvPr>
            <p:ph type="body" idx="1"/>
          </p:nvPr>
        </p:nvSpPr>
        <p:spPr>
          <a:xfrm>
            <a:off x="1699522" y="1602681"/>
            <a:ext cx="8119109" cy="1454822"/>
          </a:xfrm>
          <a:prstGeom prst="rect">
            <a:avLst/>
          </a:prstGeom>
        </p:spPr>
        <p:txBody>
          <a:bodyPr vert="horz" wrap="square" lIns="0" tIns="88900" rIns="0" bIns="0" rtlCol="0">
            <a:spAutoFit/>
          </a:bodyPr>
          <a:lstStyle/>
          <a:p>
            <a:pPr marL="12700" marR="6388735">
              <a:lnSpc>
                <a:spcPts val="5550"/>
              </a:lnSpc>
              <a:spcBef>
                <a:spcPts val="700"/>
              </a:spcBef>
            </a:pPr>
            <a:r>
              <a:rPr lang="en-US" sz="3800" spc="-75" dirty="0"/>
              <a:t>What</a:t>
            </a:r>
            <a:r>
              <a:rPr lang="en-US" sz="3800" spc="-459" dirty="0"/>
              <a:t> </a:t>
            </a:r>
            <a:r>
              <a:rPr lang="en-US" sz="3800" spc="125" dirty="0"/>
              <a:t>We </a:t>
            </a:r>
            <a:r>
              <a:rPr lang="en-US" sz="3800" spc="-25" dirty="0"/>
              <a:t>Do</a:t>
            </a:r>
          </a:p>
        </p:txBody>
      </p:sp>
      <p:sp>
        <p:nvSpPr>
          <p:cNvPr id="5" name="object 5"/>
          <p:cNvSpPr/>
          <p:nvPr/>
        </p:nvSpPr>
        <p:spPr>
          <a:xfrm>
            <a:off x="5805659" y="1522726"/>
            <a:ext cx="4615815" cy="506095"/>
          </a:xfrm>
          <a:custGeom>
            <a:avLst/>
            <a:gdLst/>
            <a:ahLst/>
            <a:cxnLst/>
            <a:rect l="l" t="t" r="r" b="b"/>
            <a:pathLst>
              <a:path w="4615815" h="506094">
                <a:moveTo>
                  <a:pt x="4446949" y="505906"/>
                </a:moveTo>
                <a:lnTo>
                  <a:pt x="168435" y="505906"/>
                </a:lnTo>
                <a:lnTo>
                  <a:pt x="161670" y="503850"/>
                </a:lnTo>
                <a:lnTo>
                  <a:pt x="116594" y="479784"/>
                </a:lnTo>
                <a:lnTo>
                  <a:pt x="76706" y="447079"/>
                </a:lnTo>
                <a:lnTo>
                  <a:pt x="44001" y="407191"/>
                </a:lnTo>
                <a:lnTo>
                  <a:pt x="19935" y="362114"/>
                </a:lnTo>
                <a:lnTo>
                  <a:pt x="5078" y="313224"/>
                </a:lnTo>
                <a:lnTo>
                  <a:pt x="0" y="261892"/>
                </a:lnTo>
                <a:lnTo>
                  <a:pt x="5078" y="210561"/>
                </a:lnTo>
                <a:lnTo>
                  <a:pt x="19935" y="161670"/>
                </a:lnTo>
                <a:lnTo>
                  <a:pt x="44001" y="116594"/>
                </a:lnTo>
                <a:lnTo>
                  <a:pt x="76706" y="76706"/>
                </a:lnTo>
                <a:lnTo>
                  <a:pt x="116594" y="44001"/>
                </a:lnTo>
                <a:lnTo>
                  <a:pt x="161670" y="19935"/>
                </a:lnTo>
                <a:lnTo>
                  <a:pt x="210561" y="5078"/>
                </a:lnTo>
                <a:lnTo>
                  <a:pt x="261892" y="0"/>
                </a:lnTo>
                <a:lnTo>
                  <a:pt x="4353492" y="0"/>
                </a:lnTo>
                <a:lnTo>
                  <a:pt x="4404824" y="5078"/>
                </a:lnTo>
                <a:lnTo>
                  <a:pt x="4453714" y="19935"/>
                </a:lnTo>
                <a:lnTo>
                  <a:pt x="4498791" y="44001"/>
                </a:lnTo>
                <a:lnTo>
                  <a:pt x="4538678" y="76706"/>
                </a:lnTo>
                <a:lnTo>
                  <a:pt x="4571384" y="116594"/>
                </a:lnTo>
                <a:lnTo>
                  <a:pt x="4595450" y="161670"/>
                </a:lnTo>
                <a:lnTo>
                  <a:pt x="4610307" y="210561"/>
                </a:lnTo>
                <a:lnTo>
                  <a:pt x="4615386" y="261892"/>
                </a:lnTo>
                <a:lnTo>
                  <a:pt x="4610307" y="313224"/>
                </a:lnTo>
                <a:lnTo>
                  <a:pt x="4595450" y="362114"/>
                </a:lnTo>
                <a:lnTo>
                  <a:pt x="4571384" y="407191"/>
                </a:lnTo>
                <a:lnTo>
                  <a:pt x="4538678" y="447079"/>
                </a:lnTo>
                <a:lnTo>
                  <a:pt x="4498791" y="479784"/>
                </a:lnTo>
                <a:lnTo>
                  <a:pt x="4453714" y="503850"/>
                </a:lnTo>
                <a:lnTo>
                  <a:pt x="4446949" y="505906"/>
                </a:lnTo>
                <a:close/>
              </a:path>
            </a:pathLst>
          </a:custGeom>
          <a:solidFill>
            <a:srgbClr val="12377E"/>
          </a:solidFill>
        </p:spPr>
        <p:txBody>
          <a:bodyPr wrap="square" lIns="0" tIns="0" rIns="0" bIns="0" rtlCol="0"/>
          <a:lstStyle/>
          <a:p>
            <a:endParaRPr/>
          </a:p>
        </p:txBody>
      </p:sp>
      <p:sp>
        <p:nvSpPr>
          <p:cNvPr id="6" name="object 6"/>
          <p:cNvSpPr txBox="1"/>
          <p:nvPr/>
        </p:nvSpPr>
        <p:spPr>
          <a:xfrm>
            <a:off x="6204438" y="2322155"/>
            <a:ext cx="6484130" cy="2155847"/>
          </a:xfrm>
          <a:prstGeom prst="rect">
            <a:avLst/>
          </a:prstGeom>
        </p:spPr>
        <p:txBody>
          <a:bodyPr vert="horz" wrap="square" lIns="0" tIns="12065" rIns="0" bIns="0" rtlCol="0">
            <a:spAutoFit/>
          </a:bodyPr>
          <a:lstStyle/>
          <a:p>
            <a:pPr marL="231775" marR="5080" indent="-219075" algn="ctr">
              <a:lnSpc>
                <a:spcPct val="114599"/>
              </a:lnSpc>
              <a:spcBef>
                <a:spcPts val="95"/>
              </a:spcBef>
              <a:buFont typeface="Arial" panose="020B0604020202020204" pitchFamily="34" charset="0"/>
              <a:buChar char="•"/>
            </a:pPr>
            <a:r>
              <a:rPr dirty="0">
                <a:solidFill>
                  <a:srgbClr val="12377E"/>
                </a:solidFill>
                <a:latin typeface="Lucida Sans"/>
                <a:cs typeface="Lucida Sans"/>
              </a:rPr>
              <a:t>Access</a:t>
            </a:r>
            <a:r>
              <a:rPr spc="-45" dirty="0">
                <a:solidFill>
                  <a:srgbClr val="12377E"/>
                </a:solidFill>
                <a:latin typeface="Lucida Sans"/>
                <a:cs typeface="Lucida Sans"/>
              </a:rPr>
              <a:t> </a:t>
            </a:r>
            <a:r>
              <a:rPr spc="-10" dirty="0">
                <a:solidFill>
                  <a:srgbClr val="12377E"/>
                </a:solidFill>
                <a:latin typeface="Lucida Sans"/>
                <a:cs typeface="Lucida Sans"/>
              </a:rPr>
              <a:t>to</a:t>
            </a:r>
            <a:r>
              <a:rPr spc="-45" dirty="0">
                <a:solidFill>
                  <a:srgbClr val="12377E"/>
                </a:solidFill>
                <a:latin typeface="Lucida Sans"/>
                <a:cs typeface="Lucida Sans"/>
              </a:rPr>
              <a:t> </a:t>
            </a:r>
            <a:r>
              <a:rPr spc="-95">
                <a:solidFill>
                  <a:srgbClr val="12377E"/>
                </a:solidFill>
                <a:latin typeface="Lucida Sans"/>
                <a:cs typeface="Lucida Sans"/>
              </a:rPr>
              <a:t>join</a:t>
            </a:r>
            <a:r>
              <a:rPr spc="-45">
                <a:solidFill>
                  <a:srgbClr val="12377E"/>
                </a:solidFill>
                <a:latin typeface="Lucida Sans"/>
                <a:cs typeface="Lucida Sans"/>
              </a:rPr>
              <a:t> </a:t>
            </a:r>
            <a:r>
              <a:rPr spc="-355">
                <a:solidFill>
                  <a:srgbClr val="12377E"/>
                </a:solidFill>
                <a:latin typeface="Lucida Sans"/>
                <a:cs typeface="Lucida Sans"/>
              </a:rPr>
              <a:t>1</a:t>
            </a:r>
            <a:r>
              <a:rPr lang="en-US" spc="-355" dirty="0">
                <a:solidFill>
                  <a:srgbClr val="12377E"/>
                </a:solidFill>
                <a:latin typeface="Lucida Sans"/>
                <a:cs typeface="Lucida Sans"/>
              </a:rPr>
              <a:t>0</a:t>
            </a:r>
            <a:r>
              <a:rPr spc="-45">
                <a:solidFill>
                  <a:srgbClr val="12377E"/>
                </a:solidFill>
                <a:latin typeface="Lucida Sans"/>
                <a:cs typeface="Lucida Sans"/>
              </a:rPr>
              <a:t> </a:t>
            </a:r>
            <a:r>
              <a:rPr spc="65" dirty="0">
                <a:solidFill>
                  <a:srgbClr val="12377E"/>
                </a:solidFill>
                <a:latin typeface="Lucida Sans"/>
                <a:cs typeface="Lucida Sans"/>
              </a:rPr>
              <a:t>fee-</a:t>
            </a:r>
            <a:r>
              <a:rPr dirty="0">
                <a:solidFill>
                  <a:srgbClr val="12377E"/>
                </a:solidFill>
                <a:latin typeface="Lucida Sans"/>
                <a:cs typeface="Lucida Sans"/>
              </a:rPr>
              <a:t>for-service</a:t>
            </a:r>
            <a:r>
              <a:rPr spc="-40" dirty="0">
                <a:solidFill>
                  <a:srgbClr val="12377E"/>
                </a:solidFill>
                <a:latin typeface="Lucida Sans"/>
                <a:cs typeface="Lucida Sans"/>
              </a:rPr>
              <a:t> </a:t>
            </a:r>
            <a:r>
              <a:rPr spc="-20" dirty="0">
                <a:solidFill>
                  <a:srgbClr val="12377E"/>
                </a:solidFill>
                <a:latin typeface="Lucida Sans"/>
                <a:cs typeface="Lucida Sans"/>
              </a:rPr>
              <a:t>and</a:t>
            </a:r>
            <a:r>
              <a:rPr spc="-45" dirty="0">
                <a:solidFill>
                  <a:srgbClr val="12377E"/>
                </a:solidFill>
                <a:latin typeface="Lucida Sans"/>
                <a:cs typeface="Lucida Sans"/>
              </a:rPr>
              <a:t> </a:t>
            </a:r>
            <a:r>
              <a:rPr dirty="0">
                <a:solidFill>
                  <a:srgbClr val="12377E"/>
                </a:solidFill>
                <a:latin typeface="Lucida Sans"/>
                <a:cs typeface="Lucida Sans"/>
              </a:rPr>
              <a:t>Medicare</a:t>
            </a:r>
            <a:r>
              <a:rPr spc="-45" dirty="0">
                <a:solidFill>
                  <a:srgbClr val="12377E"/>
                </a:solidFill>
                <a:latin typeface="Lucida Sans"/>
                <a:cs typeface="Lucida Sans"/>
              </a:rPr>
              <a:t> </a:t>
            </a:r>
            <a:r>
              <a:rPr spc="-10" dirty="0">
                <a:solidFill>
                  <a:srgbClr val="12377E"/>
                </a:solidFill>
                <a:latin typeface="Lucida Sans"/>
                <a:cs typeface="Lucida Sans"/>
              </a:rPr>
              <a:t>Advantage </a:t>
            </a:r>
            <a:r>
              <a:rPr dirty="0">
                <a:solidFill>
                  <a:srgbClr val="12377E"/>
                </a:solidFill>
                <a:latin typeface="Lucida Sans"/>
                <a:cs typeface="Lucida Sans"/>
              </a:rPr>
              <a:t>payer</a:t>
            </a:r>
            <a:r>
              <a:rPr spc="-90" dirty="0">
                <a:solidFill>
                  <a:srgbClr val="12377E"/>
                </a:solidFill>
                <a:latin typeface="Lucida Sans"/>
                <a:cs typeface="Lucida Sans"/>
              </a:rPr>
              <a:t> </a:t>
            </a:r>
            <a:r>
              <a:rPr spc="-10" dirty="0">
                <a:solidFill>
                  <a:srgbClr val="12377E"/>
                </a:solidFill>
                <a:latin typeface="Lucida Sans"/>
                <a:cs typeface="Lucida Sans"/>
              </a:rPr>
              <a:t>contracts</a:t>
            </a:r>
            <a:r>
              <a:rPr spc="-90" dirty="0">
                <a:solidFill>
                  <a:srgbClr val="12377E"/>
                </a:solidFill>
                <a:latin typeface="Lucida Sans"/>
                <a:cs typeface="Lucida Sans"/>
              </a:rPr>
              <a:t> </a:t>
            </a:r>
            <a:r>
              <a:rPr spc="-35" dirty="0">
                <a:solidFill>
                  <a:srgbClr val="12377E"/>
                </a:solidFill>
                <a:latin typeface="Lucida Sans"/>
                <a:cs typeface="Lucida Sans"/>
              </a:rPr>
              <a:t>with</a:t>
            </a:r>
            <a:r>
              <a:rPr spc="-90" dirty="0">
                <a:solidFill>
                  <a:srgbClr val="12377E"/>
                </a:solidFill>
                <a:latin typeface="Lucida Sans"/>
                <a:cs typeface="Lucida Sans"/>
              </a:rPr>
              <a:t> </a:t>
            </a:r>
            <a:r>
              <a:rPr dirty="0">
                <a:solidFill>
                  <a:srgbClr val="12377E"/>
                </a:solidFill>
                <a:latin typeface="Lucida Sans"/>
                <a:cs typeface="Lucida Sans"/>
              </a:rPr>
              <a:t>over</a:t>
            </a:r>
            <a:r>
              <a:rPr spc="-90" dirty="0">
                <a:solidFill>
                  <a:srgbClr val="12377E"/>
                </a:solidFill>
                <a:latin typeface="Lucida Sans"/>
                <a:cs typeface="Lucida Sans"/>
              </a:rPr>
              <a:t> </a:t>
            </a:r>
            <a:r>
              <a:rPr dirty="0">
                <a:solidFill>
                  <a:srgbClr val="12377E"/>
                </a:solidFill>
                <a:latin typeface="Lucida Sans"/>
                <a:cs typeface="Lucida Sans"/>
              </a:rPr>
              <a:t>30</a:t>
            </a:r>
            <a:r>
              <a:rPr spc="-100" dirty="0">
                <a:solidFill>
                  <a:srgbClr val="12377E"/>
                </a:solidFill>
                <a:latin typeface="Lucida Sans"/>
                <a:cs typeface="Lucida Sans"/>
              </a:rPr>
              <a:t> </a:t>
            </a:r>
            <a:r>
              <a:rPr dirty="0">
                <a:solidFill>
                  <a:srgbClr val="12377E"/>
                </a:solidFill>
                <a:latin typeface="Lucida Sans"/>
                <a:cs typeface="Lucida Sans"/>
              </a:rPr>
              <a:t>+</a:t>
            </a:r>
            <a:r>
              <a:rPr spc="-90" dirty="0">
                <a:solidFill>
                  <a:srgbClr val="12377E"/>
                </a:solidFill>
                <a:latin typeface="Lucida Sans"/>
                <a:cs typeface="Lucida Sans"/>
              </a:rPr>
              <a:t> </a:t>
            </a:r>
            <a:r>
              <a:rPr spc="-10" dirty="0">
                <a:solidFill>
                  <a:srgbClr val="12377E"/>
                </a:solidFill>
                <a:latin typeface="Lucida Sans"/>
                <a:cs typeface="Lucida Sans"/>
              </a:rPr>
              <a:t>networks</a:t>
            </a:r>
            <a:endParaRPr dirty="0">
              <a:latin typeface="Lucida Sans"/>
              <a:cs typeface="Lucida Sans"/>
            </a:endParaRPr>
          </a:p>
          <a:p>
            <a:pPr>
              <a:lnSpc>
                <a:spcPct val="100000"/>
              </a:lnSpc>
            </a:pPr>
            <a:endParaRPr dirty="0">
              <a:latin typeface="Lucida Sans"/>
              <a:cs typeface="Lucida Sans"/>
            </a:endParaRPr>
          </a:p>
          <a:p>
            <a:pPr marL="44450" marR="36195" indent="727075">
              <a:lnSpc>
                <a:spcPct val="114599"/>
              </a:lnSpc>
            </a:pPr>
            <a:r>
              <a:rPr spc="-10" dirty="0">
                <a:solidFill>
                  <a:srgbClr val="12377E"/>
                </a:solidFill>
                <a:latin typeface="Lucida Sans"/>
                <a:cs typeface="Lucida Sans"/>
              </a:rPr>
              <a:t>Aetna</a:t>
            </a:r>
            <a:r>
              <a:rPr spc="-95" dirty="0">
                <a:solidFill>
                  <a:srgbClr val="12377E"/>
                </a:solidFill>
                <a:latin typeface="Lucida Sans"/>
                <a:cs typeface="Lucida Sans"/>
              </a:rPr>
              <a:t> </a:t>
            </a:r>
            <a:r>
              <a:rPr spc="110" dirty="0">
                <a:solidFill>
                  <a:srgbClr val="12377E"/>
                </a:solidFill>
                <a:latin typeface="Lucida Sans"/>
                <a:cs typeface="Lucida Sans"/>
              </a:rPr>
              <a:t>|</a:t>
            </a:r>
            <a:r>
              <a:rPr spc="-95" dirty="0">
                <a:solidFill>
                  <a:srgbClr val="12377E"/>
                </a:solidFill>
                <a:latin typeface="Lucida Sans"/>
                <a:cs typeface="Lucida Sans"/>
              </a:rPr>
              <a:t> </a:t>
            </a:r>
            <a:r>
              <a:rPr spc="-55" dirty="0">
                <a:solidFill>
                  <a:srgbClr val="12377E"/>
                </a:solidFill>
                <a:latin typeface="Lucida Sans"/>
                <a:cs typeface="Lucida Sans"/>
              </a:rPr>
              <a:t>Anthem</a:t>
            </a:r>
            <a:r>
              <a:rPr spc="-95" dirty="0">
                <a:solidFill>
                  <a:srgbClr val="12377E"/>
                </a:solidFill>
                <a:latin typeface="Lucida Sans"/>
                <a:cs typeface="Lucida Sans"/>
              </a:rPr>
              <a:t> </a:t>
            </a:r>
            <a:r>
              <a:rPr spc="110" dirty="0">
                <a:solidFill>
                  <a:srgbClr val="12377E"/>
                </a:solidFill>
                <a:latin typeface="Lucida Sans"/>
                <a:cs typeface="Lucida Sans"/>
              </a:rPr>
              <a:t>|</a:t>
            </a:r>
            <a:r>
              <a:rPr spc="-95" dirty="0">
                <a:solidFill>
                  <a:srgbClr val="12377E"/>
                </a:solidFill>
                <a:latin typeface="Lucida Sans"/>
                <a:cs typeface="Lucida Sans"/>
              </a:rPr>
              <a:t> </a:t>
            </a:r>
            <a:r>
              <a:rPr spc="-10" dirty="0">
                <a:solidFill>
                  <a:srgbClr val="12377E"/>
                </a:solidFill>
                <a:latin typeface="Lucida Sans"/>
                <a:cs typeface="Lucida Sans"/>
              </a:rPr>
              <a:t>Clear</a:t>
            </a:r>
            <a:r>
              <a:rPr spc="-90" dirty="0">
                <a:solidFill>
                  <a:srgbClr val="12377E"/>
                </a:solidFill>
                <a:latin typeface="Lucida Sans"/>
                <a:cs typeface="Lucida Sans"/>
              </a:rPr>
              <a:t> </a:t>
            </a:r>
            <a:r>
              <a:rPr spc="-25" dirty="0">
                <a:solidFill>
                  <a:srgbClr val="12377E"/>
                </a:solidFill>
                <a:latin typeface="Lucida Sans"/>
                <a:cs typeface="Lucida Sans"/>
              </a:rPr>
              <a:t>Spring</a:t>
            </a:r>
            <a:r>
              <a:rPr spc="-95" dirty="0">
                <a:solidFill>
                  <a:srgbClr val="12377E"/>
                </a:solidFill>
                <a:latin typeface="Lucida Sans"/>
                <a:cs typeface="Lucida Sans"/>
              </a:rPr>
              <a:t> </a:t>
            </a:r>
            <a:r>
              <a:rPr spc="-25" dirty="0">
                <a:solidFill>
                  <a:srgbClr val="12377E"/>
                </a:solidFill>
                <a:latin typeface="Lucida Sans"/>
                <a:cs typeface="Lucida Sans"/>
              </a:rPr>
              <a:t>Health</a:t>
            </a:r>
            <a:r>
              <a:rPr spc="-95" dirty="0">
                <a:solidFill>
                  <a:srgbClr val="12377E"/>
                </a:solidFill>
                <a:latin typeface="Lucida Sans"/>
                <a:cs typeface="Lucida Sans"/>
              </a:rPr>
              <a:t> </a:t>
            </a:r>
            <a:r>
              <a:rPr spc="-10" dirty="0">
                <a:solidFill>
                  <a:srgbClr val="12377E"/>
                </a:solidFill>
                <a:latin typeface="Lucida Sans"/>
                <a:cs typeface="Lucida Sans"/>
              </a:rPr>
              <a:t>|</a:t>
            </a:r>
            <a:r>
              <a:rPr lang="en-US" spc="-10" dirty="0">
                <a:solidFill>
                  <a:srgbClr val="12377E"/>
                </a:solidFill>
                <a:latin typeface="Lucida Sans"/>
                <a:cs typeface="Lucida Sans"/>
              </a:rPr>
              <a:t> </a:t>
            </a:r>
            <a:r>
              <a:rPr spc="-10" dirty="0">
                <a:solidFill>
                  <a:srgbClr val="12377E"/>
                </a:solidFill>
                <a:latin typeface="Lucida Sans"/>
                <a:cs typeface="Lucida Sans"/>
              </a:rPr>
              <a:t>Cigna </a:t>
            </a:r>
            <a:r>
              <a:rPr spc="-30" dirty="0">
                <a:solidFill>
                  <a:srgbClr val="12377E"/>
                </a:solidFill>
                <a:latin typeface="Lucida Sans"/>
                <a:cs typeface="Lucida Sans"/>
              </a:rPr>
              <a:t>Colorado</a:t>
            </a:r>
            <a:r>
              <a:rPr spc="-70" dirty="0">
                <a:solidFill>
                  <a:srgbClr val="12377E"/>
                </a:solidFill>
                <a:latin typeface="Lucida Sans"/>
                <a:cs typeface="Lucida Sans"/>
              </a:rPr>
              <a:t> </a:t>
            </a:r>
            <a:r>
              <a:rPr dirty="0">
                <a:solidFill>
                  <a:srgbClr val="12377E"/>
                </a:solidFill>
                <a:latin typeface="Lucida Sans"/>
                <a:cs typeface="Lucida Sans"/>
              </a:rPr>
              <a:t>Access</a:t>
            </a:r>
            <a:r>
              <a:rPr spc="-65" dirty="0">
                <a:solidFill>
                  <a:srgbClr val="12377E"/>
                </a:solidFill>
                <a:latin typeface="Lucida Sans"/>
                <a:cs typeface="Lucida Sans"/>
              </a:rPr>
              <a:t> </a:t>
            </a:r>
            <a:r>
              <a:rPr dirty="0">
                <a:solidFill>
                  <a:srgbClr val="12377E"/>
                </a:solidFill>
                <a:latin typeface="Lucida Sans"/>
                <a:cs typeface="Lucida Sans"/>
              </a:rPr>
              <a:t>|</a:t>
            </a:r>
            <a:r>
              <a:rPr lang="en-US" dirty="0">
                <a:solidFill>
                  <a:srgbClr val="12377E"/>
                </a:solidFill>
                <a:latin typeface="Lucida Sans"/>
                <a:cs typeface="Lucida Sans"/>
              </a:rPr>
              <a:t> </a:t>
            </a:r>
            <a:r>
              <a:rPr dirty="0">
                <a:solidFill>
                  <a:srgbClr val="12377E"/>
                </a:solidFill>
                <a:latin typeface="Lucida Sans"/>
                <a:cs typeface="Lucida Sans"/>
              </a:rPr>
              <a:t>Devoted</a:t>
            </a:r>
            <a:r>
              <a:rPr spc="-65" dirty="0">
                <a:solidFill>
                  <a:srgbClr val="12377E"/>
                </a:solidFill>
                <a:latin typeface="Lucida Sans"/>
                <a:cs typeface="Lucida Sans"/>
              </a:rPr>
              <a:t> </a:t>
            </a:r>
            <a:r>
              <a:rPr spc="-25" dirty="0">
                <a:solidFill>
                  <a:srgbClr val="12377E"/>
                </a:solidFill>
                <a:latin typeface="Lucida Sans"/>
                <a:cs typeface="Lucida Sans"/>
              </a:rPr>
              <a:t>Health</a:t>
            </a:r>
            <a:r>
              <a:rPr spc="-65" dirty="0">
                <a:solidFill>
                  <a:srgbClr val="12377E"/>
                </a:solidFill>
                <a:latin typeface="Lucida Sans"/>
                <a:cs typeface="Lucida Sans"/>
              </a:rPr>
              <a:t> </a:t>
            </a:r>
            <a:r>
              <a:rPr spc="110" dirty="0">
                <a:solidFill>
                  <a:srgbClr val="12377E"/>
                </a:solidFill>
                <a:latin typeface="Lucida Sans"/>
                <a:cs typeface="Lucida Sans"/>
              </a:rPr>
              <a:t>|</a:t>
            </a:r>
            <a:r>
              <a:rPr spc="-65" dirty="0">
                <a:solidFill>
                  <a:srgbClr val="12377E"/>
                </a:solidFill>
                <a:latin typeface="Lucida Sans"/>
                <a:cs typeface="Lucida Sans"/>
              </a:rPr>
              <a:t> </a:t>
            </a:r>
            <a:r>
              <a:rPr spc="-20" dirty="0">
                <a:solidFill>
                  <a:srgbClr val="12377E"/>
                </a:solidFill>
                <a:latin typeface="Lucida Sans"/>
                <a:cs typeface="Lucida Sans"/>
              </a:rPr>
              <a:t>First</a:t>
            </a:r>
            <a:r>
              <a:rPr spc="-65" dirty="0">
                <a:solidFill>
                  <a:srgbClr val="12377E"/>
                </a:solidFill>
                <a:latin typeface="Lucida Sans"/>
                <a:cs typeface="Lucida Sans"/>
              </a:rPr>
              <a:t> </a:t>
            </a:r>
            <a:r>
              <a:rPr spc="-25" dirty="0">
                <a:solidFill>
                  <a:srgbClr val="12377E"/>
                </a:solidFill>
                <a:latin typeface="Lucida Sans"/>
                <a:cs typeface="Lucida Sans"/>
              </a:rPr>
              <a:t>Healt</a:t>
            </a:r>
            <a:r>
              <a:rPr lang="en-US" spc="-25" dirty="0">
                <a:solidFill>
                  <a:srgbClr val="12377E"/>
                </a:solidFill>
                <a:latin typeface="Lucida Sans"/>
                <a:cs typeface="Lucida Sans"/>
              </a:rPr>
              <a:t>h</a:t>
            </a:r>
            <a:r>
              <a:rPr lang="en-US" spc="-70" dirty="0">
                <a:solidFill>
                  <a:srgbClr val="12377E"/>
                </a:solidFill>
                <a:latin typeface="Lucida Sans"/>
                <a:cs typeface="Lucida Sans"/>
              </a:rPr>
              <a:t> </a:t>
            </a:r>
            <a:r>
              <a:rPr lang="en-US" spc="110" dirty="0">
                <a:solidFill>
                  <a:srgbClr val="12377E"/>
                </a:solidFill>
                <a:latin typeface="Lucida Sans"/>
                <a:cs typeface="Lucida Sans"/>
              </a:rPr>
              <a:t>|</a:t>
            </a:r>
            <a:r>
              <a:rPr lang="en-US" spc="-65" dirty="0">
                <a:solidFill>
                  <a:srgbClr val="12377E"/>
                </a:solidFill>
                <a:latin typeface="Lucida Sans"/>
                <a:cs typeface="Lucida Sans"/>
              </a:rPr>
              <a:t> </a:t>
            </a:r>
            <a:r>
              <a:rPr lang="en-US" spc="-10" dirty="0">
                <a:solidFill>
                  <a:srgbClr val="12377E"/>
                </a:solidFill>
                <a:latin typeface="Lucida Sans"/>
                <a:cs typeface="Lucida Sans"/>
              </a:rPr>
              <a:t>Humana</a:t>
            </a:r>
            <a:endParaRPr lang="en-US" dirty="0">
              <a:latin typeface="Lucida Sans"/>
              <a:cs typeface="Lucida Sans"/>
            </a:endParaRPr>
          </a:p>
          <a:p>
            <a:pPr marL="644525">
              <a:lnSpc>
                <a:spcPct val="100000"/>
              </a:lnSpc>
              <a:spcBef>
                <a:spcPts val="315"/>
              </a:spcBef>
            </a:pPr>
            <a:r>
              <a:rPr lang="en-US" spc="-20" dirty="0">
                <a:solidFill>
                  <a:srgbClr val="12377E"/>
                </a:solidFill>
                <a:latin typeface="Lucida Sans"/>
                <a:cs typeface="Lucida Sans"/>
              </a:rPr>
              <a:t>		   </a:t>
            </a:r>
            <a:r>
              <a:rPr lang="en-US" spc="-20" dirty="0" err="1">
                <a:solidFill>
                  <a:srgbClr val="12377E"/>
                </a:solidFill>
                <a:latin typeface="Lucida Sans"/>
                <a:cs typeface="Lucida Sans"/>
              </a:rPr>
              <a:t>MultiPlan</a:t>
            </a:r>
            <a:r>
              <a:rPr lang="en-US" spc="-20" dirty="0">
                <a:solidFill>
                  <a:srgbClr val="12377E"/>
                </a:solidFill>
                <a:latin typeface="Lucida Sans"/>
                <a:cs typeface="Lucida Sans"/>
              </a:rPr>
              <a:t>/PCHS</a:t>
            </a:r>
            <a:r>
              <a:rPr lang="en-US" spc="-70" dirty="0">
                <a:solidFill>
                  <a:srgbClr val="12377E"/>
                </a:solidFill>
                <a:latin typeface="Lucida Sans"/>
                <a:cs typeface="Lucida Sans"/>
              </a:rPr>
              <a:t> </a:t>
            </a:r>
            <a:endParaRPr lang="en-US" dirty="0">
              <a:latin typeface="Lucida Sans"/>
              <a:cs typeface="Lucida Sans"/>
            </a:endParaRPr>
          </a:p>
          <a:p>
            <a:pPr marL="287338" indent="-233363" algn="l">
              <a:lnSpc>
                <a:spcPct val="100000"/>
              </a:lnSpc>
              <a:spcBef>
                <a:spcPts val="5"/>
              </a:spcBef>
              <a:buFont typeface="Arial" panose="020B0604020202020204" pitchFamily="34" charset="0"/>
              <a:buChar char="•"/>
            </a:pPr>
            <a:r>
              <a:rPr spc="-20" dirty="0">
                <a:solidFill>
                  <a:srgbClr val="12377E"/>
                </a:solidFill>
                <a:latin typeface="Lucida Sans"/>
                <a:cs typeface="Lucida Sans"/>
              </a:rPr>
              <a:t>Support</a:t>
            </a:r>
            <a:r>
              <a:rPr spc="-90" dirty="0">
                <a:solidFill>
                  <a:srgbClr val="12377E"/>
                </a:solidFill>
                <a:latin typeface="Lucida Sans"/>
                <a:cs typeface="Lucida Sans"/>
              </a:rPr>
              <a:t> </a:t>
            </a:r>
            <a:r>
              <a:rPr spc="-35" dirty="0">
                <a:solidFill>
                  <a:srgbClr val="12377E"/>
                </a:solidFill>
                <a:latin typeface="Lucida Sans"/>
                <a:cs typeface="Lucida Sans"/>
              </a:rPr>
              <a:t>with</a:t>
            </a:r>
            <a:r>
              <a:rPr spc="-85" dirty="0">
                <a:solidFill>
                  <a:srgbClr val="12377E"/>
                </a:solidFill>
                <a:latin typeface="Lucida Sans"/>
                <a:cs typeface="Lucida Sans"/>
              </a:rPr>
              <a:t> </a:t>
            </a:r>
            <a:r>
              <a:rPr spc="-55" dirty="0">
                <a:solidFill>
                  <a:srgbClr val="12377E"/>
                </a:solidFill>
                <a:latin typeface="Lucida Sans"/>
                <a:cs typeface="Lucida Sans"/>
              </a:rPr>
              <a:t>claim</a:t>
            </a:r>
            <a:r>
              <a:rPr spc="-85" dirty="0">
                <a:solidFill>
                  <a:srgbClr val="12377E"/>
                </a:solidFill>
                <a:latin typeface="Lucida Sans"/>
                <a:cs typeface="Lucida Sans"/>
              </a:rPr>
              <a:t> </a:t>
            </a:r>
            <a:r>
              <a:rPr spc="-20" dirty="0">
                <a:solidFill>
                  <a:srgbClr val="12377E"/>
                </a:solidFill>
                <a:latin typeface="Lucida Sans"/>
                <a:cs typeface="Lucida Sans"/>
              </a:rPr>
              <a:t>escalations</a:t>
            </a:r>
            <a:r>
              <a:rPr spc="-85" dirty="0">
                <a:solidFill>
                  <a:srgbClr val="12377E"/>
                </a:solidFill>
                <a:latin typeface="Lucida Sans"/>
                <a:cs typeface="Lucida Sans"/>
              </a:rPr>
              <a:t> </a:t>
            </a:r>
            <a:r>
              <a:rPr spc="-20" dirty="0">
                <a:solidFill>
                  <a:srgbClr val="12377E"/>
                </a:solidFill>
                <a:latin typeface="Lucida Sans"/>
                <a:cs typeface="Lucida Sans"/>
              </a:rPr>
              <a:t>and</a:t>
            </a:r>
            <a:r>
              <a:rPr spc="-85" dirty="0">
                <a:solidFill>
                  <a:srgbClr val="12377E"/>
                </a:solidFill>
                <a:latin typeface="Lucida Sans"/>
                <a:cs typeface="Lucida Sans"/>
              </a:rPr>
              <a:t> </a:t>
            </a:r>
            <a:r>
              <a:rPr dirty="0">
                <a:solidFill>
                  <a:srgbClr val="12377E"/>
                </a:solidFill>
                <a:latin typeface="Lucida Sans"/>
                <a:cs typeface="Lucida Sans"/>
              </a:rPr>
              <a:t>payer</a:t>
            </a:r>
            <a:r>
              <a:rPr spc="-85" dirty="0">
                <a:solidFill>
                  <a:srgbClr val="12377E"/>
                </a:solidFill>
                <a:latin typeface="Lucida Sans"/>
                <a:cs typeface="Lucida Sans"/>
              </a:rPr>
              <a:t> </a:t>
            </a:r>
            <a:r>
              <a:rPr spc="-10" dirty="0">
                <a:solidFill>
                  <a:srgbClr val="12377E"/>
                </a:solidFill>
                <a:latin typeface="Lucida Sans"/>
                <a:cs typeface="Lucida Sans"/>
              </a:rPr>
              <a:t>relations</a:t>
            </a:r>
            <a:endParaRPr dirty="0">
              <a:latin typeface="Lucida Sans"/>
              <a:cs typeface="Lucida Sans"/>
            </a:endParaRPr>
          </a:p>
        </p:txBody>
      </p:sp>
      <p:sp>
        <p:nvSpPr>
          <p:cNvPr id="10" name="object 10"/>
          <p:cNvSpPr/>
          <p:nvPr/>
        </p:nvSpPr>
        <p:spPr>
          <a:xfrm>
            <a:off x="1813859" y="5323201"/>
            <a:ext cx="4615815" cy="506095"/>
          </a:xfrm>
          <a:custGeom>
            <a:avLst/>
            <a:gdLst/>
            <a:ahLst/>
            <a:cxnLst/>
            <a:rect l="l" t="t" r="r" b="b"/>
            <a:pathLst>
              <a:path w="4615815" h="506095">
                <a:moveTo>
                  <a:pt x="4446948" y="505906"/>
                </a:moveTo>
                <a:lnTo>
                  <a:pt x="168437" y="505906"/>
                </a:lnTo>
                <a:lnTo>
                  <a:pt x="161670" y="503850"/>
                </a:lnTo>
                <a:lnTo>
                  <a:pt x="116594" y="479784"/>
                </a:lnTo>
                <a:lnTo>
                  <a:pt x="76706" y="447079"/>
                </a:lnTo>
                <a:lnTo>
                  <a:pt x="44001" y="407191"/>
                </a:lnTo>
                <a:lnTo>
                  <a:pt x="19935" y="362115"/>
                </a:lnTo>
                <a:lnTo>
                  <a:pt x="5078" y="313224"/>
                </a:lnTo>
                <a:lnTo>
                  <a:pt x="0" y="261893"/>
                </a:lnTo>
                <a:lnTo>
                  <a:pt x="5078" y="210561"/>
                </a:lnTo>
                <a:lnTo>
                  <a:pt x="19935" y="161670"/>
                </a:lnTo>
                <a:lnTo>
                  <a:pt x="44001" y="116594"/>
                </a:lnTo>
                <a:lnTo>
                  <a:pt x="76706" y="76706"/>
                </a:lnTo>
                <a:lnTo>
                  <a:pt x="116594" y="44001"/>
                </a:lnTo>
                <a:lnTo>
                  <a:pt x="161670" y="19935"/>
                </a:lnTo>
                <a:lnTo>
                  <a:pt x="210561" y="5078"/>
                </a:lnTo>
                <a:lnTo>
                  <a:pt x="261892" y="0"/>
                </a:lnTo>
                <a:lnTo>
                  <a:pt x="4353492" y="0"/>
                </a:lnTo>
                <a:lnTo>
                  <a:pt x="4404824" y="5078"/>
                </a:lnTo>
                <a:lnTo>
                  <a:pt x="4453714" y="19935"/>
                </a:lnTo>
                <a:lnTo>
                  <a:pt x="4498791" y="44001"/>
                </a:lnTo>
                <a:lnTo>
                  <a:pt x="4538678" y="76706"/>
                </a:lnTo>
                <a:lnTo>
                  <a:pt x="4571384" y="116594"/>
                </a:lnTo>
                <a:lnTo>
                  <a:pt x="4595450" y="161670"/>
                </a:lnTo>
                <a:lnTo>
                  <a:pt x="4610307" y="210561"/>
                </a:lnTo>
                <a:lnTo>
                  <a:pt x="4615385" y="261893"/>
                </a:lnTo>
                <a:lnTo>
                  <a:pt x="4610307" y="313224"/>
                </a:lnTo>
                <a:lnTo>
                  <a:pt x="4595450" y="362115"/>
                </a:lnTo>
                <a:lnTo>
                  <a:pt x="4571384" y="407191"/>
                </a:lnTo>
                <a:lnTo>
                  <a:pt x="4538678" y="447079"/>
                </a:lnTo>
                <a:lnTo>
                  <a:pt x="4498791" y="479784"/>
                </a:lnTo>
                <a:lnTo>
                  <a:pt x="4453714" y="503850"/>
                </a:lnTo>
                <a:lnTo>
                  <a:pt x="4446948" y="505906"/>
                </a:lnTo>
                <a:close/>
              </a:path>
            </a:pathLst>
          </a:custGeom>
          <a:solidFill>
            <a:srgbClr val="12377E"/>
          </a:solidFill>
        </p:spPr>
        <p:txBody>
          <a:bodyPr wrap="square" lIns="0" tIns="0" rIns="0" bIns="0" rtlCol="0"/>
          <a:lstStyle/>
          <a:p>
            <a:endParaRPr/>
          </a:p>
        </p:txBody>
      </p:sp>
      <p:sp>
        <p:nvSpPr>
          <p:cNvPr id="20" name="object 20"/>
          <p:cNvSpPr/>
          <p:nvPr/>
        </p:nvSpPr>
        <p:spPr>
          <a:xfrm>
            <a:off x="9704460" y="5323201"/>
            <a:ext cx="4615815" cy="506095"/>
          </a:xfrm>
          <a:custGeom>
            <a:avLst/>
            <a:gdLst/>
            <a:ahLst/>
            <a:cxnLst/>
            <a:rect l="l" t="t" r="r" b="b"/>
            <a:pathLst>
              <a:path w="4615815" h="506095">
                <a:moveTo>
                  <a:pt x="4446948" y="505906"/>
                </a:moveTo>
                <a:lnTo>
                  <a:pt x="168436" y="505906"/>
                </a:lnTo>
                <a:lnTo>
                  <a:pt x="161670" y="503850"/>
                </a:lnTo>
                <a:lnTo>
                  <a:pt x="116594" y="479784"/>
                </a:lnTo>
                <a:lnTo>
                  <a:pt x="76706" y="447079"/>
                </a:lnTo>
                <a:lnTo>
                  <a:pt x="44000" y="407191"/>
                </a:lnTo>
                <a:lnTo>
                  <a:pt x="19935" y="362115"/>
                </a:lnTo>
                <a:lnTo>
                  <a:pt x="5078" y="313224"/>
                </a:lnTo>
                <a:lnTo>
                  <a:pt x="0" y="261893"/>
                </a:lnTo>
                <a:lnTo>
                  <a:pt x="5078" y="210561"/>
                </a:lnTo>
                <a:lnTo>
                  <a:pt x="19935" y="161670"/>
                </a:lnTo>
                <a:lnTo>
                  <a:pt x="44000" y="116594"/>
                </a:lnTo>
                <a:lnTo>
                  <a:pt x="76706" y="76706"/>
                </a:lnTo>
                <a:lnTo>
                  <a:pt x="116594" y="44001"/>
                </a:lnTo>
                <a:lnTo>
                  <a:pt x="161670" y="19935"/>
                </a:lnTo>
                <a:lnTo>
                  <a:pt x="210561" y="5078"/>
                </a:lnTo>
                <a:lnTo>
                  <a:pt x="261892" y="0"/>
                </a:lnTo>
                <a:lnTo>
                  <a:pt x="4353493" y="0"/>
                </a:lnTo>
                <a:lnTo>
                  <a:pt x="4404824" y="5078"/>
                </a:lnTo>
                <a:lnTo>
                  <a:pt x="4453714" y="19935"/>
                </a:lnTo>
                <a:lnTo>
                  <a:pt x="4498790" y="44001"/>
                </a:lnTo>
                <a:lnTo>
                  <a:pt x="4538678" y="76706"/>
                </a:lnTo>
                <a:lnTo>
                  <a:pt x="4571384" y="116594"/>
                </a:lnTo>
                <a:lnTo>
                  <a:pt x="4595450" y="161670"/>
                </a:lnTo>
                <a:lnTo>
                  <a:pt x="4610307" y="210561"/>
                </a:lnTo>
                <a:lnTo>
                  <a:pt x="4615385" y="261893"/>
                </a:lnTo>
                <a:lnTo>
                  <a:pt x="4610307" y="313224"/>
                </a:lnTo>
                <a:lnTo>
                  <a:pt x="4595450" y="362115"/>
                </a:lnTo>
                <a:lnTo>
                  <a:pt x="4571384" y="407191"/>
                </a:lnTo>
                <a:lnTo>
                  <a:pt x="4538678" y="447079"/>
                </a:lnTo>
                <a:lnTo>
                  <a:pt x="4498790" y="479784"/>
                </a:lnTo>
                <a:lnTo>
                  <a:pt x="4453714" y="503850"/>
                </a:lnTo>
                <a:lnTo>
                  <a:pt x="4446948" y="505906"/>
                </a:lnTo>
                <a:close/>
              </a:path>
            </a:pathLst>
          </a:custGeom>
          <a:solidFill>
            <a:srgbClr val="12377E"/>
          </a:solidFill>
        </p:spPr>
        <p:txBody>
          <a:bodyPr wrap="square" lIns="0" tIns="0" rIns="0" bIns="0" rtlCol="0"/>
          <a:lstStyle/>
          <a:p>
            <a:endParaRPr/>
          </a:p>
        </p:txBody>
      </p:sp>
      <p:sp>
        <p:nvSpPr>
          <p:cNvPr id="31" name="object 31"/>
          <p:cNvSpPr txBox="1"/>
          <p:nvPr/>
        </p:nvSpPr>
        <p:spPr>
          <a:xfrm>
            <a:off x="4998230" y="9537064"/>
            <a:ext cx="76581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12377E"/>
                </a:solidFill>
                <a:latin typeface="Lucida Sans"/>
                <a:cs typeface="Lucida Sans"/>
              </a:rPr>
              <a:t>Fees:</a:t>
            </a:r>
            <a:r>
              <a:rPr sz="1800" b="1" spc="-110" dirty="0">
                <a:solidFill>
                  <a:srgbClr val="12377E"/>
                </a:solidFill>
                <a:latin typeface="Lucida Sans"/>
                <a:cs typeface="Lucida Sans"/>
              </a:rPr>
              <a:t> </a:t>
            </a:r>
            <a:r>
              <a:rPr sz="1800" b="1" dirty="0">
                <a:solidFill>
                  <a:srgbClr val="12377E"/>
                </a:solidFill>
                <a:latin typeface="Lucida Sans"/>
                <a:cs typeface="Lucida Sans"/>
              </a:rPr>
              <a:t>$450</a:t>
            </a:r>
            <a:r>
              <a:rPr sz="1800" b="1" spc="-95" dirty="0">
                <a:solidFill>
                  <a:srgbClr val="12377E"/>
                </a:solidFill>
                <a:latin typeface="Lucida Sans"/>
                <a:cs typeface="Lucida Sans"/>
              </a:rPr>
              <a:t> </a:t>
            </a:r>
            <a:r>
              <a:rPr sz="1800" b="1" spc="-55" dirty="0">
                <a:solidFill>
                  <a:srgbClr val="12377E"/>
                </a:solidFill>
                <a:latin typeface="Lucida Sans"/>
                <a:cs typeface="Lucida Sans"/>
              </a:rPr>
              <a:t>One</a:t>
            </a:r>
            <a:r>
              <a:rPr sz="1800" b="1" spc="-100" dirty="0">
                <a:solidFill>
                  <a:srgbClr val="12377E"/>
                </a:solidFill>
                <a:latin typeface="Lucida Sans"/>
                <a:cs typeface="Lucida Sans"/>
              </a:rPr>
              <a:t> </a:t>
            </a:r>
            <a:r>
              <a:rPr sz="1800" b="1" spc="-60" dirty="0">
                <a:solidFill>
                  <a:srgbClr val="12377E"/>
                </a:solidFill>
                <a:latin typeface="Lucida Sans"/>
                <a:cs typeface="Lucida Sans"/>
              </a:rPr>
              <a:t>time</a:t>
            </a:r>
            <a:r>
              <a:rPr sz="1800" b="1" spc="-95" dirty="0">
                <a:solidFill>
                  <a:srgbClr val="12377E"/>
                </a:solidFill>
                <a:latin typeface="Lucida Sans"/>
                <a:cs typeface="Lucida Sans"/>
              </a:rPr>
              <a:t> </a:t>
            </a:r>
            <a:r>
              <a:rPr sz="1800" b="1" spc="-50" dirty="0">
                <a:solidFill>
                  <a:srgbClr val="12377E"/>
                </a:solidFill>
                <a:latin typeface="Lucida Sans"/>
                <a:cs typeface="Lucida Sans"/>
              </a:rPr>
              <a:t>Credentialing</a:t>
            </a:r>
            <a:r>
              <a:rPr sz="1800" b="1" spc="-100" dirty="0">
                <a:solidFill>
                  <a:srgbClr val="12377E"/>
                </a:solidFill>
                <a:latin typeface="Lucida Sans"/>
                <a:cs typeface="Lucida Sans"/>
              </a:rPr>
              <a:t> </a:t>
            </a:r>
            <a:r>
              <a:rPr sz="1800" b="1" dirty="0">
                <a:solidFill>
                  <a:srgbClr val="12377E"/>
                </a:solidFill>
                <a:latin typeface="Lucida Sans"/>
                <a:cs typeface="Lucida Sans"/>
              </a:rPr>
              <a:t>Fee</a:t>
            </a:r>
            <a:r>
              <a:rPr sz="1800" b="1" spc="-95" dirty="0">
                <a:solidFill>
                  <a:srgbClr val="12377E"/>
                </a:solidFill>
                <a:latin typeface="Lucida Sans"/>
                <a:cs typeface="Lucida Sans"/>
              </a:rPr>
              <a:t> </a:t>
            </a:r>
            <a:r>
              <a:rPr sz="1800" b="1" spc="225" dirty="0">
                <a:solidFill>
                  <a:srgbClr val="12377E"/>
                </a:solidFill>
                <a:latin typeface="Lucida Sans"/>
                <a:cs typeface="Lucida Sans"/>
              </a:rPr>
              <a:t>|</a:t>
            </a:r>
            <a:r>
              <a:rPr sz="1800" b="1" spc="-100" dirty="0">
                <a:solidFill>
                  <a:srgbClr val="12377E"/>
                </a:solidFill>
                <a:latin typeface="Lucida Sans"/>
                <a:cs typeface="Lucida Sans"/>
              </a:rPr>
              <a:t> </a:t>
            </a:r>
            <a:r>
              <a:rPr sz="1800" b="1" dirty="0">
                <a:solidFill>
                  <a:srgbClr val="12377E"/>
                </a:solidFill>
                <a:latin typeface="Lucida Sans"/>
                <a:cs typeface="Lucida Sans"/>
              </a:rPr>
              <a:t>$750</a:t>
            </a:r>
            <a:r>
              <a:rPr sz="1800" b="1" spc="-95" dirty="0">
                <a:solidFill>
                  <a:srgbClr val="12377E"/>
                </a:solidFill>
                <a:latin typeface="Lucida Sans"/>
                <a:cs typeface="Lucida Sans"/>
              </a:rPr>
              <a:t> </a:t>
            </a:r>
            <a:r>
              <a:rPr sz="1800" b="1" spc="-40" dirty="0">
                <a:solidFill>
                  <a:srgbClr val="12377E"/>
                </a:solidFill>
                <a:latin typeface="Lucida Sans"/>
                <a:cs typeface="Lucida Sans"/>
              </a:rPr>
              <a:t>Provider</a:t>
            </a:r>
            <a:r>
              <a:rPr sz="1800" b="1" spc="-100" dirty="0">
                <a:solidFill>
                  <a:srgbClr val="12377E"/>
                </a:solidFill>
                <a:latin typeface="Lucida Sans"/>
                <a:cs typeface="Lucida Sans"/>
              </a:rPr>
              <a:t> </a:t>
            </a:r>
            <a:r>
              <a:rPr sz="1800" b="1" spc="-60" dirty="0">
                <a:solidFill>
                  <a:srgbClr val="12377E"/>
                </a:solidFill>
                <a:latin typeface="Lucida Sans"/>
                <a:cs typeface="Lucida Sans"/>
              </a:rPr>
              <a:t>Annual</a:t>
            </a:r>
            <a:r>
              <a:rPr sz="1800" b="1" spc="-95" dirty="0">
                <a:solidFill>
                  <a:srgbClr val="12377E"/>
                </a:solidFill>
                <a:latin typeface="Lucida Sans"/>
                <a:cs typeface="Lucida Sans"/>
              </a:rPr>
              <a:t> </a:t>
            </a:r>
            <a:r>
              <a:rPr sz="1800" b="1" spc="-20" dirty="0">
                <a:solidFill>
                  <a:srgbClr val="12377E"/>
                </a:solidFill>
                <a:latin typeface="Lucida Sans"/>
                <a:cs typeface="Lucida Sans"/>
              </a:rPr>
              <a:t>Dues</a:t>
            </a:r>
            <a:endParaRPr sz="1800">
              <a:latin typeface="Lucida Sans"/>
              <a:cs typeface="Lucida Sans"/>
            </a:endParaRPr>
          </a:p>
        </p:txBody>
      </p:sp>
      <p:sp>
        <p:nvSpPr>
          <p:cNvPr id="32" name="Rectangle: Rounded Corners 31">
            <a:extLst>
              <a:ext uri="{FF2B5EF4-FFF2-40B4-BE49-F238E27FC236}">
                <a16:creationId xmlns:a16="http://schemas.microsoft.com/office/drawing/2014/main" id="{F24903ED-F150-4B03-BE4F-0DBB22570417}"/>
              </a:ext>
            </a:extLst>
          </p:cNvPr>
          <p:cNvSpPr/>
          <p:nvPr/>
        </p:nvSpPr>
        <p:spPr>
          <a:xfrm>
            <a:off x="5805659" y="1782958"/>
            <a:ext cx="7281689" cy="3311061"/>
          </a:xfrm>
          <a:prstGeom prst="roundRect">
            <a:avLst/>
          </a:prstGeom>
          <a:noFill/>
          <a:ln w="76200">
            <a:solidFill>
              <a:srgbClr val="123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7"/>
          <p:cNvSpPr txBox="1"/>
          <p:nvPr/>
        </p:nvSpPr>
        <p:spPr>
          <a:xfrm>
            <a:off x="5951006" y="1621582"/>
            <a:ext cx="2359660" cy="307975"/>
          </a:xfrm>
          <a:prstGeom prst="rect">
            <a:avLst/>
          </a:prstGeom>
        </p:spPr>
        <p:txBody>
          <a:bodyPr vert="horz" wrap="square" lIns="0" tIns="13335" rIns="0" bIns="0" rtlCol="0">
            <a:spAutoFit/>
          </a:bodyPr>
          <a:lstStyle/>
          <a:p>
            <a:pPr marL="12700">
              <a:lnSpc>
                <a:spcPct val="100000"/>
              </a:lnSpc>
              <a:spcBef>
                <a:spcPts val="105"/>
              </a:spcBef>
            </a:pPr>
            <a:r>
              <a:rPr sz="1850" spc="-25" dirty="0">
                <a:solidFill>
                  <a:srgbClr val="FFFFFF"/>
                </a:solidFill>
                <a:latin typeface="Lucida Sans"/>
                <a:cs typeface="Lucida Sans"/>
              </a:rPr>
              <a:t>Contracting</a:t>
            </a:r>
            <a:r>
              <a:rPr sz="1850" spc="-70" dirty="0">
                <a:solidFill>
                  <a:srgbClr val="FFFFFF"/>
                </a:solidFill>
                <a:latin typeface="Lucida Sans"/>
                <a:cs typeface="Lucida Sans"/>
              </a:rPr>
              <a:t> </a:t>
            </a:r>
            <a:r>
              <a:rPr sz="1850" spc="-10" dirty="0">
                <a:solidFill>
                  <a:srgbClr val="FFFFFF"/>
                </a:solidFill>
                <a:latin typeface="Lucida Sans"/>
                <a:cs typeface="Lucida Sans"/>
              </a:rPr>
              <a:t>Services</a:t>
            </a:r>
            <a:endParaRPr sz="1850" dirty="0">
              <a:latin typeface="Lucida Sans"/>
              <a:cs typeface="Lucida Sans"/>
            </a:endParaRPr>
          </a:p>
        </p:txBody>
      </p:sp>
      <p:sp>
        <p:nvSpPr>
          <p:cNvPr id="35" name="Rectangle: Rounded Corners 34">
            <a:extLst>
              <a:ext uri="{FF2B5EF4-FFF2-40B4-BE49-F238E27FC236}">
                <a16:creationId xmlns:a16="http://schemas.microsoft.com/office/drawing/2014/main" id="{19AC6BC0-AB86-4DE9-AE6A-DE33F4942042}"/>
              </a:ext>
            </a:extLst>
          </p:cNvPr>
          <p:cNvSpPr/>
          <p:nvPr/>
        </p:nvSpPr>
        <p:spPr>
          <a:xfrm>
            <a:off x="1813859" y="5595373"/>
            <a:ext cx="7281689" cy="3311061"/>
          </a:xfrm>
          <a:prstGeom prst="roundRect">
            <a:avLst/>
          </a:prstGeom>
          <a:noFill/>
          <a:ln w="76200">
            <a:solidFill>
              <a:srgbClr val="123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89BD0C5C-A851-488B-96B8-FB9F8ADBF461}"/>
              </a:ext>
            </a:extLst>
          </p:cNvPr>
          <p:cNvSpPr/>
          <p:nvPr/>
        </p:nvSpPr>
        <p:spPr>
          <a:xfrm>
            <a:off x="9704460" y="5576047"/>
            <a:ext cx="7281689" cy="3311061"/>
          </a:xfrm>
          <a:prstGeom prst="roundRect">
            <a:avLst/>
          </a:prstGeom>
          <a:noFill/>
          <a:ln w="76200">
            <a:solidFill>
              <a:srgbClr val="123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17"/>
          <p:cNvSpPr txBox="1"/>
          <p:nvPr/>
        </p:nvSpPr>
        <p:spPr>
          <a:xfrm>
            <a:off x="1959208" y="5422060"/>
            <a:ext cx="2012314" cy="307975"/>
          </a:xfrm>
          <a:prstGeom prst="rect">
            <a:avLst/>
          </a:prstGeom>
        </p:spPr>
        <p:txBody>
          <a:bodyPr vert="horz" wrap="square" lIns="0" tIns="13335" rIns="0" bIns="0" rtlCol="0">
            <a:spAutoFit/>
          </a:bodyPr>
          <a:lstStyle/>
          <a:p>
            <a:pPr marL="12700">
              <a:lnSpc>
                <a:spcPct val="100000"/>
              </a:lnSpc>
              <a:spcBef>
                <a:spcPts val="105"/>
              </a:spcBef>
            </a:pPr>
            <a:r>
              <a:rPr lang="en-US" sz="1850" dirty="0">
                <a:solidFill>
                  <a:srgbClr val="FFFFFF"/>
                </a:solidFill>
                <a:latin typeface="Lucida Sans"/>
                <a:cs typeface="Lucida Sans"/>
              </a:rPr>
              <a:t>Other Services</a:t>
            </a:r>
            <a:endParaRPr sz="1850" dirty="0">
              <a:latin typeface="Lucida Sans"/>
              <a:cs typeface="Lucida Sans"/>
            </a:endParaRPr>
          </a:p>
        </p:txBody>
      </p:sp>
      <p:sp>
        <p:nvSpPr>
          <p:cNvPr id="30" name="object 30"/>
          <p:cNvSpPr txBox="1"/>
          <p:nvPr/>
        </p:nvSpPr>
        <p:spPr>
          <a:xfrm>
            <a:off x="9849808" y="5422060"/>
            <a:ext cx="1133475" cy="307975"/>
          </a:xfrm>
          <a:prstGeom prst="rect">
            <a:avLst/>
          </a:prstGeom>
        </p:spPr>
        <p:txBody>
          <a:bodyPr vert="horz" wrap="square" lIns="0" tIns="13335" rIns="0" bIns="0" rtlCol="0">
            <a:spAutoFit/>
          </a:bodyPr>
          <a:lstStyle/>
          <a:p>
            <a:pPr marL="12700">
              <a:lnSpc>
                <a:spcPct val="100000"/>
              </a:lnSpc>
              <a:spcBef>
                <a:spcPts val="105"/>
              </a:spcBef>
            </a:pPr>
            <a:r>
              <a:rPr sz="1850" spc="-10" dirty="0">
                <a:solidFill>
                  <a:srgbClr val="FFFFFF"/>
                </a:solidFill>
                <a:latin typeface="Lucida Sans"/>
                <a:cs typeface="Lucida Sans"/>
              </a:rPr>
              <a:t>Education</a:t>
            </a:r>
            <a:endParaRPr sz="1850" dirty="0">
              <a:latin typeface="Lucida Sans"/>
              <a:cs typeface="Lucida Sans"/>
            </a:endParaRPr>
          </a:p>
        </p:txBody>
      </p:sp>
      <p:sp>
        <p:nvSpPr>
          <p:cNvPr id="38" name="object 6">
            <a:extLst>
              <a:ext uri="{FF2B5EF4-FFF2-40B4-BE49-F238E27FC236}">
                <a16:creationId xmlns:a16="http://schemas.microsoft.com/office/drawing/2014/main" id="{31B24DB6-3DF1-43B8-97CA-11AE92FA21A8}"/>
              </a:ext>
            </a:extLst>
          </p:cNvPr>
          <p:cNvSpPr txBox="1"/>
          <p:nvPr/>
        </p:nvSpPr>
        <p:spPr>
          <a:xfrm>
            <a:off x="2285999" y="5883823"/>
            <a:ext cx="6290481" cy="2902077"/>
          </a:xfrm>
          <a:prstGeom prst="rect">
            <a:avLst/>
          </a:prstGeom>
        </p:spPr>
        <p:txBody>
          <a:bodyPr vert="horz" wrap="square" lIns="0" tIns="12065" rIns="0" bIns="0" rtlCol="0">
            <a:spAutoFit/>
          </a:bodyPr>
          <a:lstStyle/>
          <a:p>
            <a:pPr marL="231775" marR="5080" indent="-219075" algn="l">
              <a:lnSpc>
                <a:spcPct val="114599"/>
              </a:lnSpc>
              <a:spcBef>
                <a:spcPts val="95"/>
              </a:spcBef>
              <a:buFont typeface="Arial" panose="020B0604020202020204" pitchFamily="34" charset="0"/>
              <a:buChar char="•"/>
            </a:pPr>
            <a:r>
              <a:rPr lang="en-US" spc="-20" dirty="0">
                <a:solidFill>
                  <a:srgbClr val="12377E"/>
                </a:solidFill>
                <a:latin typeface="Lucida Sans"/>
              </a:rPr>
              <a:t>Maintenance of CAQH accounts</a:t>
            </a:r>
          </a:p>
          <a:p>
            <a:pPr marL="231775" marR="5080" indent="-219075" algn="l">
              <a:lnSpc>
                <a:spcPct val="114599"/>
              </a:lnSpc>
              <a:spcBef>
                <a:spcPts val="95"/>
              </a:spcBef>
              <a:buFont typeface="Arial" panose="020B0604020202020204" pitchFamily="34" charset="0"/>
              <a:buChar char="•"/>
            </a:pPr>
            <a:r>
              <a:rPr lang="en-US" spc="-20" dirty="0">
                <a:solidFill>
                  <a:srgbClr val="12377E"/>
                </a:solidFill>
                <a:latin typeface="Lucida Sans"/>
              </a:rPr>
              <a:t>Assist and review completion of all mandatory, payer-specific credentialing paperwork</a:t>
            </a:r>
          </a:p>
          <a:p>
            <a:pPr marL="231775" marR="5080" indent="-219075" algn="l">
              <a:lnSpc>
                <a:spcPct val="114599"/>
              </a:lnSpc>
              <a:spcBef>
                <a:spcPts val="95"/>
              </a:spcBef>
              <a:buFont typeface="Arial" panose="020B0604020202020204" pitchFamily="34" charset="0"/>
              <a:buChar char="•"/>
            </a:pPr>
            <a:r>
              <a:rPr lang="en-US" spc="-20" dirty="0">
                <a:solidFill>
                  <a:srgbClr val="12377E"/>
                </a:solidFill>
                <a:latin typeface="Lucida Sans"/>
              </a:rPr>
              <a:t>Assist with notification to payers of practice changes, such as address changes and provider terminations</a:t>
            </a:r>
          </a:p>
          <a:p>
            <a:pPr marL="231775" marR="5080" indent="-219075" algn="l">
              <a:lnSpc>
                <a:spcPct val="114599"/>
              </a:lnSpc>
              <a:spcBef>
                <a:spcPts val="95"/>
              </a:spcBef>
              <a:buFont typeface="Arial" panose="020B0604020202020204" pitchFamily="34" charset="0"/>
              <a:buChar char="•"/>
            </a:pPr>
            <a:r>
              <a:rPr lang="en-US" spc="-20" dirty="0">
                <a:solidFill>
                  <a:srgbClr val="12377E"/>
                </a:solidFill>
                <a:latin typeface="Lucida Sans"/>
              </a:rPr>
              <a:t>Credentialing status tracking and bi-monthly email follow-up to the practice</a:t>
            </a:r>
          </a:p>
          <a:p>
            <a:pPr marL="231775" marR="5080" indent="-219075" algn="l">
              <a:lnSpc>
                <a:spcPct val="114599"/>
              </a:lnSpc>
              <a:spcBef>
                <a:spcPts val="95"/>
              </a:spcBef>
              <a:buFont typeface="Arial" panose="020B0604020202020204" pitchFamily="34" charset="0"/>
              <a:buChar char="•"/>
            </a:pPr>
            <a:r>
              <a:rPr lang="en-US" spc="-20" dirty="0" err="1">
                <a:solidFill>
                  <a:srgbClr val="12377E"/>
                </a:solidFill>
                <a:latin typeface="Lucida Sans"/>
              </a:rPr>
              <a:t>CollaboRATE</a:t>
            </a:r>
            <a:r>
              <a:rPr lang="en-US" spc="-20" dirty="0">
                <a:solidFill>
                  <a:srgbClr val="12377E"/>
                </a:solidFill>
                <a:latin typeface="Lucida Sans"/>
              </a:rPr>
              <a:t> - group purchasing through Advantage Trust and preferred vendors</a:t>
            </a:r>
          </a:p>
        </p:txBody>
      </p:sp>
      <p:sp>
        <p:nvSpPr>
          <p:cNvPr id="39" name="object 6">
            <a:extLst>
              <a:ext uri="{FF2B5EF4-FFF2-40B4-BE49-F238E27FC236}">
                <a16:creationId xmlns:a16="http://schemas.microsoft.com/office/drawing/2014/main" id="{76711F22-F059-4076-863F-10DBD352DB08}"/>
              </a:ext>
            </a:extLst>
          </p:cNvPr>
          <p:cNvSpPr txBox="1"/>
          <p:nvPr/>
        </p:nvSpPr>
        <p:spPr>
          <a:xfrm>
            <a:off x="10134600" y="5910550"/>
            <a:ext cx="6339541" cy="2609176"/>
          </a:xfrm>
          <a:prstGeom prst="rect">
            <a:avLst/>
          </a:prstGeom>
        </p:spPr>
        <p:txBody>
          <a:bodyPr vert="horz" wrap="square" lIns="0" tIns="12065" rIns="0" bIns="0" rtlCol="0">
            <a:spAutoFit/>
          </a:bodyPr>
          <a:lstStyle/>
          <a:p>
            <a:pPr marL="231775" marR="5080" indent="-219075" algn="l">
              <a:lnSpc>
                <a:spcPct val="114599"/>
              </a:lnSpc>
              <a:spcBef>
                <a:spcPts val="95"/>
              </a:spcBef>
              <a:buFont typeface="Arial" panose="020B0604020202020204" pitchFamily="34" charset="0"/>
              <a:buChar char="•"/>
            </a:pPr>
            <a:r>
              <a:rPr lang="en-US" spc="-20" dirty="0">
                <a:solidFill>
                  <a:srgbClr val="12377E"/>
                </a:solidFill>
                <a:latin typeface="Lucida Sans"/>
              </a:rPr>
              <a:t>Monthly newsletters with payer, network, and CME information</a:t>
            </a:r>
          </a:p>
          <a:p>
            <a:pPr marL="231775" marR="5080" indent="-219075" algn="l">
              <a:lnSpc>
                <a:spcPct val="114599"/>
              </a:lnSpc>
              <a:spcBef>
                <a:spcPts val="95"/>
              </a:spcBef>
              <a:buFont typeface="Arial" panose="020B0604020202020204" pitchFamily="34" charset="0"/>
              <a:buChar char="•"/>
            </a:pPr>
            <a:r>
              <a:rPr lang="en-US" spc="-20" dirty="0">
                <a:solidFill>
                  <a:srgbClr val="12377E"/>
                </a:solidFill>
                <a:latin typeface="Lucida Sans"/>
              </a:rPr>
              <a:t>Access </a:t>
            </a:r>
            <a:r>
              <a:rPr lang="en-US" spc="-20">
                <a:solidFill>
                  <a:srgbClr val="12377E"/>
                </a:solidFill>
                <a:latin typeface="Lucida Sans"/>
              </a:rPr>
              <a:t>to HIPAA/</a:t>
            </a:r>
            <a:r>
              <a:rPr lang="en-US" spc="-20" dirty="0">
                <a:solidFill>
                  <a:srgbClr val="12377E"/>
                </a:solidFill>
                <a:latin typeface="Lucida Sans"/>
              </a:rPr>
              <a:t>OSHA training </a:t>
            </a:r>
          </a:p>
          <a:p>
            <a:pPr marL="231775" marR="5080" indent="-219075" algn="l">
              <a:lnSpc>
                <a:spcPct val="114599"/>
              </a:lnSpc>
              <a:spcBef>
                <a:spcPts val="95"/>
              </a:spcBef>
              <a:buFont typeface="Arial" panose="020B0604020202020204" pitchFamily="34" charset="0"/>
              <a:buChar char="•"/>
            </a:pPr>
            <a:r>
              <a:rPr lang="en-US" spc="-20" dirty="0">
                <a:solidFill>
                  <a:srgbClr val="12377E"/>
                </a:solidFill>
                <a:latin typeface="Lucida Sans"/>
              </a:rPr>
              <a:t>Educational webinars</a:t>
            </a:r>
          </a:p>
          <a:p>
            <a:pPr marL="573088" marR="5080" lvl="8" indent="-285750" algn="l">
              <a:lnSpc>
                <a:spcPct val="114599"/>
              </a:lnSpc>
              <a:spcBef>
                <a:spcPts val="95"/>
              </a:spcBef>
              <a:buFont typeface="Courier New" panose="02070309020205020404" pitchFamily="49" charset="0"/>
              <a:buChar char="o"/>
            </a:pPr>
            <a:r>
              <a:rPr lang="en-US" spc="-20" dirty="0">
                <a:solidFill>
                  <a:srgbClr val="12377E"/>
                </a:solidFill>
                <a:latin typeface="Lucida Sans"/>
              </a:rPr>
              <a:t>Lease contract savings </a:t>
            </a:r>
          </a:p>
          <a:p>
            <a:pPr marL="573088" marR="5080" lvl="8" indent="-285750" algn="l">
              <a:lnSpc>
                <a:spcPct val="114599"/>
              </a:lnSpc>
              <a:spcBef>
                <a:spcPts val="95"/>
              </a:spcBef>
              <a:buFont typeface="Courier New" panose="02070309020205020404" pitchFamily="49" charset="0"/>
              <a:buChar char="o"/>
            </a:pPr>
            <a:r>
              <a:rPr lang="en-US" spc="-20" dirty="0">
                <a:solidFill>
                  <a:srgbClr val="12377E"/>
                </a:solidFill>
                <a:latin typeface="Lucida Sans"/>
              </a:rPr>
              <a:t>Medical billing and coding services </a:t>
            </a:r>
          </a:p>
          <a:p>
            <a:pPr marL="573088" marR="5080" lvl="8" indent="-285750" algn="l">
              <a:lnSpc>
                <a:spcPct val="114599"/>
              </a:lnSpc>
              <a:spcBef>
                <a:spcPts val="95"/>
              </a:spcBef>
              <a:buFont typeface="Courier New" panose="02070309020205020404" pitchFamily="49" charset="0"/>
              <a:buChar char="o"/>
            </a:pPr>
            <a:r>
              <a:rPr lang="en-US" spc="-20" dirty="0">
                <a:solidFill>
                  <a:srgbClr val="12377E"/>
                </a:solidFill>
                <a:latin typeface="Lucida Sans"/>
              </a:rPr>
              <a:t>Revenue collection</a:t>
            </a:r>
          </a:p>
          <a:p>
            <a:pPr marL="573088" marR="5080" lvl="8" indent="-285750" algn="l">
              <a:lnSpc>
                <a:spcPct val="114599"/>
              </a:lnSpc>
              <a:spcBef>
                <a:spcPts val="95"/>
              </a:spcBef>
              <a:buFont typeface="Courier New" panose="02070309020205020404" pitchFamily="49" charset="0"/>
              <a:buChar char="o"/>
            </a:pPr>
            <a:r>
              <a:rPr lang="en-US" spc="-20" dirty="0">
                <a:solidFill>
                  <a:srgbClr val="12377E"/>
                </a:solidFill>
                <a:latin typeface="Lucida Sans"/>
              </a:rPr>
              <a:t>Marketing for small healthcare practices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5">
            <a:extLst>
              <a:ext uri="{FF2B5EF4-FFF2-40B4-BE49-F238E27FC236}">
                <a16:creationId xmlns:a16="http://schemas.microsoft.com/office/drawing/2014/main" id="{BAC0ADF7-18E6-4DA1-8C22-27991F863B3F}"/>
              </a:ext>
            </a:extLst>
          </p:cNvPr>
          <p:cNvSpPr/>
          <p:nvPr/>
        </p:nvSpPr>
        <p:spPr>
          <a:xfrm>
            <a:off x="2088983" y="6490806"/>
            <a:ext cx="4615815" cy="762000"/>
          </a:xfrm>
          <a:custGeom>
            <a:avLst/>
            <a:gdLst/>
            <a:ahLst/>
            <a:cxnLst/>
            <a:rect l="l" t="t" r="r" b="b"/>
            <a:pathLst>
              <a:path w="4615815" h="506094">
                <a:moveTo>
                  <a:pt x="4446949" y="505906"/>
                </a:moveTo>
                <a:lnTo>
                  <a:pt x="168435" y="505906"/>
                </a:lnTo>
                <a:lnTo>
                  <a:pt x="161670" y="503850"/>
                </a:lnTo>
                <a:lnTo>
                  <a:pt x="116594" y="479784"/>
                </a:lnTo>
                <a:lnTo>
                  <a:pt x="76706" y="447079"/>
                </a:lnTo>
                <a:lnTo>
                  <a:pt x="44001" y="407191"/>
                </a:lnTo>
                <a:lnTo>
                  <a:pt x="19935" y="362114"/>
                </a:lnTo>
                <a:lnTo>
                  <a:pt x="5078" y="313224"/>
                </a:lnTo>
                <a:lnTo>
                  <a:pt x="0" y="261892"/>
                </a:lnTo>
                <a:lnTo>
                  <a:pt x="5078" y="210561"/>
                </a:lnTo>
                <a:lnTo>
                  <a:pt x="19935" y="161670"/>
                </a:lnTo>
                <a:lnTo>
                  <a:pt x="44001" y="116594"/>
                </a:lnTo>
                <a:lnTo>
                  <a:pt x="76706" y="76706"/>
                </a:lnTo>
                <a:lnTo>
                  <a:pt x="116594" y="44001"/>
                </a:lnTo>
                <a:lnTo>
                  <a:pt x="161670" y="19935"/>
                </a:lnTo>
                <a:lnTo>
                  <a:pt x="210561" y="5078"/>
                </a:lnTo>
                <a:lnTo>
                  <a:pt x="261892" y="0"/>
                </a:lnTo>
                <a:lnTo>
                  <a:pt x="4353492" y="0"/>
                </a:lnTo>
                <a:lnTo>
                  <a:pt x="4404824" y="5078"/>
                </a:lnTo>
                <a:lnTo>
                  <a:pt x="4453714" y="19935"/>
                </a:lnTo>
                <a:lnTo>
                  <a:pt x="4498791" y="44001"/>
                </a:lnTo>
                <a:lnTo>
                  <a:pt x="4538678" y="76706"/>
                </a:lnTo>
                <a:lnTo>
                  <a:pt x="4571384" y="116594"/>
                </a:lnTo>
                <a:lnTo>
                  <a:pt x="4595450" y="161670"/>
                </a:lnTo>
                <a:lnTo>
                  <a:pt x="4610307" y="210561"/>
                </a:lnTo>
                <a:lnTo>
                  <a:pt x="4615386" y="261892"/>
                </a:lnTo>
                <a:lnTo>
                  <a:pt x="4610307" y="313224"/>
                </a:lnTo>
                <a:lnTo>
                  <a:pt x="4595450" y="362114"/>
                </a:lnTo>
                <a:lnTo>
                  <a:pt x="4571384" y="407191"/>
                </a:lnTo>
                <a:lnTo>
                  <a:pt x="4538678" y="447079"/>
                </a:lnTo>
                <a:lnTo>
                  <a:pt x="4498791" y="479784"/>
                </a:lnTo>
                <a:lnTo>
                  <a:pt x="4453714" y="503850"/>
                </a:lnTo>
                <a:lnTo>
                  <a:pt x="4446949" y="505906"/>
                </a:lnTo>
                <a:close/>
              </a:path>
            </a:pathLst>
          </a:custGeom>
          <a:solidFill>
            <a:srgbClr val="12377E"/>
          </a:solidFill>
        </p:spPr>
        <p:txBody>
          <a:bodyPr wrap="square" lIns="0" tIns="0" rIns="0" bIns="0" rtlCol="0"/>
          <a:lstStyle/>
          <a:p>
            <a:endParaRPr/>
          </a:p>
        </p:txBody>
      </p:sp>
      <p:sp>
        <p:nvSpPr>
          <p:cNvPr id="2" name="Title 1">
            <a:extLst>
              <a:ext uri="{FF2B5EF4-FFF2-40B4-BE49-F238E27FC236}">
                <a16:creationId xmlns:a16="http://schemas.microsoft.com/office/drawing/2014/main" id="{045A56AA-ECE8-49DF-A74B-6529A1BB4843}"/>
              </a:ext>
            </a:extLst>
          </p:cNvPr>
          <p:cNvSpPr>
            <a:spLocks noGrp="1"/>
          </p:cNvSpPr>
          <p:nvPr>
            <p:ph type="title"/>
          </p:nvPr>
        </p:nvSpPr>
        <p:spPr/>
        <p:txBody>
          <a:bodyPr/>
          <a:lstStyle/>
          <a:p>
            <a:r>
              <a:rPr lang="en-US" dirty="0"/>
              <a:t>Practice Health Contract Service Areas</a:t>
            </a:r>
          </a:p>
        </p:txBody>
      </p:sp>
      <p:sp>
        <p:nvSpPr>
          <p:cNvPr id="21" name="object 5">
            <a:extLst>
              <a:ext uri="{FF2B5EF4-FFF2-40B4-BE49-F238E27FC236}">
                <a16:creationId xmlns:a16="http://schemas.microsoft.com/office/drawing/2014/main" id="{771BA3BB-9666-476B-BC64-E0F597B05CD3}"/>
              </a:ext>
            </a:extLst>
          </p:cNvPr>
          <p:cNvSpPr/>
          <p:nvPr/>
        </p:nvSpPr>
        <p:spPr>
          <a:xfrm>
            <a:off x="2088983" y="3030851"/>
            <a:ext cx="4615815" cy="762000"/>
          </a:xfrm>
          <a:custGeom>
            <a:avLst/>
            <a:gdLst/>
            <a:ahLst/>
            <a:cxnLst/>
            <a:rect l="l" t="t" r="r" b="b"/>
            <a:pathLst>
              <a:path w="4615815" h="506094">
                <a:moveTo>
                  <a:pt x="4446949" y="505906"/>
                </a:moveTo>
                <a:lnTo>
                  <a:pt x="168435" y="505906"/>
                </a:lnTo>
                <a:lnTo>
                  <a:pt x="161670" y="503850"/>
                </a:lnTo>
                <a:lnTo>
                  <a:pt x="116594" y="479784"/>
                </a:lnTo>
                <a:lnTo>
                  <a:pt x="76706" y="447079"/>
                </a:lnTo>
                <a:lnTo>
                  <a:pt x="44001" y="407191"/>
                </a:lnTo>
                <a:lnTo>
                  <a:pt x="19935" y="362114"/>
                </a:lnTo>
                <a:lnTo>
                  <a:pt x="5078" y="313224"/>
                </a:lnTo>
                <a:lnTo>
                  <a:pt x="0" y="261892"/>
                </a:lnTo>
                <a:lnTo>
                  <a:pt x="5078" y="210561"/>
                </a:lnTo>
                <a:lnTo>
                  <a:pt x="19935" y="161670"/>
                </a:lnTo>
                <a:lnTo>
                  <a:pt x="44001" y="116594"/>
                </a:lnTo>
                <a:lnTo>
                  <a:pt x="76706" y="76706"/>
                </a:lnTo>
                <a:lnTo>
                  <a:pt x="116594" y="44001"/>
                </a:lnTo>
                <a:lnTo>
                  <a:pt x="161670" y="19935"/>
                </a:lnTo>
                <a:lnTo>
                  <a:pt x="210561" y="5078"/>
                </a:lnTo>
                <a:lnTo>
                  <a:pt x="261892" y="0"/>
                </a:lnTo>
                <a:lnTo>
                  <a:pt x="4353492" y="0"/>
                </a:lnTo>
                <a:lnTo>
                  <a:pt x="4404824" y="5078"/>
                </a:lnTo>
                <a:lnTo>
                  <a:pt x="4453714" y="19935"/>
                </a:lnTo>
                <a:lnTo>
                  <a:pt x="4498791" y="44001"/>
                </a:lnTo>
                <a:lnTo>
                  <a:pt x="4538678" y="76706"/>
                </a:lnTo>
                <a:lnTo>
                  <a:pt x="4571384" y="116594"/>
                </a:lnTo>
                <a:lnTo>
                  <a:pt x="4595450" y="161670"/>
                </a:lnTo>
                <a:lnTo>
                  <a:pt x="4610307" y="210561"/>
                </a:lnTo>
                <a:lnTo>
                  <a:pt x="4615386" y="261892"/>
                </a:lnTo>
                <a:lnTo>
                  <a:pt x="4610307" y="313224"/>
                </a:lnTo>
                <a:lnTo>
                  <a:pt x="4595450" y="362114"/>
                </a:lnTo>
                <a:lnTo>
                  <a:pt x="4571384" y="407191"/>
                </a:lnTo>
                <a:lnTo>
                  <a:pt x="4538678" y="447079"/>
                </a:lnTo>
                <a:lnTo>
                  <a:pt x="4498791" y="479784"/>
                </a:lnTo>
                <a:lnTo>
                  <a:pt x="4453714" y="503850"/>
                </a:lnTo>
                <a:lnTo>
                  <a:pt x="4446949" y="505906"/>
                </a:lnTo>
                <a:close/>
              </a:path>
            </a:pathLst>
          </a:custGeom>
          <a:solidFill>
            <a:srgbClr val="12377E"/>
          </a:solidFill>
        </p:spPr>
        <p:txBody>
          <a:bodyPr wrap="square" lIns="0" tIns="0" rIns="0" bIns="0" rtlCol="0"/>
          <a:lstStyle/>
          <a:p>
            <a:endParaRPr/>
          </a:p>
        </p:txBody>
      </p:sp>
      <p:sp>
        <p:nvSpPr>
          <p:cNvPr id="22" name="Rectangle: Rounded Corners 21">
            <a:extLst>
              <a:ext uri="{FF2B5EF4-FFF2-40B4-BE49-F238E27FC236}">
                <a16:creationId xmlns:a16="http://schemas.microsoft.com/office/drawing/2014/main" id="{D9D88129-4E8C-4A38-82D1-A243EE7C3D38}"/>
              </a:ext>
            </a:extLst>
          </p:cNvPr>
          <p:cNvSpPr/>
          <p:nvPr/>
        </p:nvSpPr>
        <p:spPr>
          <a:xfrm>
            <a:off x="1631806" y="3418862"/>
            <a:ext cx="7281689" cy="2659990"/>
          </a:xfrm>
          <a:prstGeom prst="roundRect">
            <a:avLst/>
          </a:prstGeom>
          <a:noFill/>
          <a:ln w="76200">
            <a:solidFill>
              <a:srgbClr val="123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ucida Sans" panose="020B0602030504020204" pitchFamily="34" charset="0"/>
            </a:endParaRPr>
          </a:p>
        </p:txBody>
      </p:sp>
      <p:sp>
        <p:nvSpPr>
          <p:cNvPr id="23" name="Rectangle: Rounded Corners 22">
            <a:extLst>
              <a:ext uri="{FF2B5EF4-FFF2-40B4-BE49-F238E27FC236}">
                <a16:creationId xmlns:a16="http://schemas.microsoft.com/office/drawing/2014/main" id="{41DCF3FA-FA0D-42ED-B100-C355D3F6AA82}"/>
              </a:ext>
            </a:extLst>
          </p:cNvPr>
          <p:cNvSpPr/>
          <p:nvPr/>
        </p:nvSpPr>
        <p:spPr>
          <a:xfrm>
            <a:off x="1631806" y="6907813"/>
            <a:ext cx="7281689" cy="2659990"/>
          </a:xfrm>
          <a:prstGeom prst="roundRect">
            <a:avLst/>
          </a:prstGeom>
          <a:noFill/>
          <a:ln w="76200">
            <a:solidFill>
              <a:srgbClr val="123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ucida Sans" panose="020B0602030504020204" pitchFamily="34" charset="0"/>
            </a:endParaRPr>
          </a:p>
        </p:txBody>
      </p:sp>
      <p:sp>
        <p:nvSpPr>
          <p:cNvPr id="31" name="object 6">
            <a:extLst>
              <a:ext uri="{FF2B5EF4-FFF2-40B4-BE49-F238E27FC236}">
                <a16:creationId xmlns:a16="http://schemas.microsoft.com/office/drawing/2014/main" id="{23F34202-FD20-439D-B5B4-052390103B2B}"/>
              </a:ext>
            </a:extLst>
          </p:cNvPr>
          <p:cNvSpPr txBox="1"/>
          <p:nvPr/>
        </p:nvSpPr>
        <p:spPr>
          <a:xfrm>
            <a:off x="2088983" y="9755536"/>
            <a:ext cx="9615787" cy="302390"/>
          </a:xfrm>
          <a:prstGeom prst="rect">
            <a:avLst/>
          </a:prstGeom>
        </p:spPr>
        <p:txBody>
          <a:bodyPr vert="horz" wrap="square" lIns="0" tIns="12065" rIns="0" bIns="0" rtlCol="0">
            <a:spAutoFit/>
          </a:bodyPr>
          <a:lstStyle/>
          <a:p>
            <a:pPr marL="231775" marR="5080" indent="-219075" algn="l">
              <a:lnSpc>
                <a:spcPct val="114599"/>
              </a:lnSpc>
              <a:spcBef>
                <a:spcPts val="95"/>
              </a:spcBef>
              <a:buFont typeface="Arial" panose="020B0604020202020204" pitchFamily="34" charset="0"/>
              <a:buChar char="•"/>
            </a:pPr>
            <a:r>
              <a:rPr lang="en-US" spc="-20" dirty="0" err="1">
                <a:solidFill>
                  <a:srgbClr val="12377E"/>
                </a:solidFill>
                <a:latin typeface="Lucida Sans"/>
              </a:rPr>
              <a:t>MultiPlan</a:t>
            </a:r>
            <a:r>
              <a:rPr lang="en-US" spc="-20" dirty="0">
                <a:solidFill>
                  <a:srgbClr val="12377E"/>
                </a:solidFill>
                <a:latin typeface="Lucida Sans"/>
              </a:rPr>
              <a:t>/PHCS follows the coverage of the plan the network is representing </a:t>
            </a:r>
          </a:p>
        </p:txBody>
      </p:sp>
      <p:sp>
        <p:nvSpPr>
          <p:cNvPr id="32" name="TextBox 31">
            <a:extLst>
              <a:ext uri="{FF2B5EF4-FFF2-40B4-BE49-F238E27FC236}">
                <a16:creationId xmlns:a16="http://schemas.microsoft.com/office/drawing/2014/main" id="{2709CB1B-4563-481C-B073-2CA28FC3D298}"/>
              </a:ext>
            </a:extLst>
          </p:cNvPr>
          <p:cNvSpPr txBox="1"/>
          <p:nvPr/>
        </p:nvSpPr>
        <p:spPr>
          <a:xfrm>
            <a:off x="9561885" y="7167146"/>
            <a:ext cx="7805934" cy="338554"/>
          </a:xfrm>
          <a:prstGeom prst="rect">
            <a:avLst/>
          </a:prstGeom>
          <a:noFill/>
        </p:spPr>
        <p:txBody>
          <a:bodyPr wrap="square" rtlCol="0">
            <a:spAutoFit/>
          </a:bodyPr>
          <a:lstStyle/>
          <a:p>
            <a:pPr algn="ctr"/>
            <a:r>
              <a:rPr lang="en-US" sz="1600" dirty="0">
                <a:solidFill>
                  <a:srgbClr val="12377E"/>
                </a:solidFill>
                <a:latin typeface="Lucida Sans" panose="020B0602030504020204" pitchFamily="34" charset="0"/>
              </a:rPr>
              <a:t>Map above represents counties with active Practice Health membership</a:t>
            </a:r>
          </a:p>
        </p:txBody>
      </p:sp>
      <p:sp>
        <p:nvSpPr>
          <p:cNvPr id="33" name="object 6">
            <a:extLst>
              <a:ext uri="{FF2B5EF4-FFF2-40B4-BE49-F238E27FC236}">
                <a16:creationId xmlns:a16="http://schemas.microsoft.com/office/drawing/2014/main" id="{9106C558-7C24-4268-BBC6-AF9607A2C261}"/>
              </a:ext>
            </a:extLst>
          </p:cNvPr>
          <p:cNvSpPr txBox="1"/>
          <p:nvPr/>
        </p:nvSpPr>
        <p:spPr>
          <a:xfrm>
            <a:off x="2088983" y="3891707"/>
            <a:ext cx="6290481" cy="1907958"/>
          </a:xfrm>
          <a:prstGeom prst="rect">
            <a:avLst/>
          </a:prstGeom>
        </p:spPr>
        <p:txBody>
          <a:bodyPr vert="horz" wrap="square" lIns="0" tIns="12065" rIns="0" bIns="0" rtlCol="0">
            <a:spAutoFit/>
          </a:bodyPr>
          <a:lstStyle/>
          <a:p>
            <a:pPr marL="231775" marR="5080" indent="-219075" algn="l">
              <a:lnSpc>
                <a:spcPct val="114599"/>
              </a:lnSpc>
              <a:spcBef>
                <a:spcPts val="95"/>
              </a:spcBef>
              <a:buFont typeface="Arial" panose="020B0604020202020204" pitchFamily="34" charset="0"/>
              <a:buChar char="•"/>
            </a:pPr>
            <a:r>
              <a:rPr lang="en-US" b="1" spc="-20" dirty="0">
                <a:solidFill>
                  <a:srgbClr val="12377E"/>
                </a:solidFill>
                <a:latin typeface="Lucida Sans"/>
              </a:rPr>
              <a:t>Clear Spring Health</a:t>
            </a:r>
            <a:r>
              <a:rPr lang="en-US" spc="-20" dirty="0">
                <a:solidFill>
                  <a:srgbClr val="12377E"/>
                </a:solidFill>
                <a:latin typeface="Lucida Sans"/>
              </a:rPr>
              <a:t>: Adams, Arapahoe, Broomfield, Boulder, Clear Creek, Douglas, Denver, El Paso, Gilpin, Jefferson, and Pueblo</a:t>
            </a:r>
          </a:p>
          <a:p>
            <a:pPr marL="231775" marR="5080" indent="-219075" algn="l">
              <a:lnSpc>
                <a:spcPct val="114599"/>
              </a:lnSpc>
              <a:spcBef>
                <a:spcPts val="95"/>
              </a:spcBef>
              <a:buFont typeface="Arial" panose="020B0604020202020204" pitchFamily="34" charset="0"/>
              <a:buChar char="•"/>
            </a:pPr>
            <a:r>
              <a:rPr lang="en-US" b="1" spc="-20" dirty="0">
                <a:solidFill>
                  <a:srgbClr val="12377E"/>
                </a:solidFill>
                <a:latin typeface="Lucida Sans"/>
              </a:rPr>
              <a:t>Devoted Health</a:t>
            </a:r>
            <a:r>
              <a:rPr lang="en-US" spc="-20" dirty="0">
                <a:solidFill>
                  <a:srgbClr val="12377E"/>
                </a:solidFill>
                <a:latin typeface="Lucida Sans"/>
              </a:rPr>
              <a:t>: Adams, Arapahoe, Broomfield, Boulder, Douglas, Denver, Elbert, El Paso, Jefferson, Larimer, Park, Teller, and Weld</a:t>
            </a:r>
          </a:p>
        </p:txBody>
      </p:sp>
      <p:sp>
        <p:nvSpPr>
          <p:cNvPr id="34" name="object 6">
            <a:extLst>
              <a:ext uri="{FF2B5EF4-FFF2-40B4-BE49-F238E27FC236}">
                <a16:creationId xmlns:a16="http://schemas.microsoft.com/office/drawing/2014/main" id="{D4E022E2-D7F3-484D-AEEA-415D13C8F280}"/>
              </a:ext>
            </a:extLst>
          </p:cNvPr>
          <p:cNvSpPr txBox="1"/>
          <p:nvPr/>
        </p:nvSpPr>
        <p:spPr>
          <a:xfrm>
            <a:off x="2088983" y="7346456"/>
            <a:ext cx="6290481" cy="1959254"/>
          </a:xfrm>
          <a:prstGeom prst="rect">
            <a:avLst/>
          </a:prstGeom>
        </p:spPr>
        <p:txBody>
          <a:bodyPr vert="horz" wrap="square" lIns="0" tIns="12065" rIns="0" bIns="0" rtlCol="0">
            <a:spAutoFit/>
          </a:bodyPr>
          <a:lstStyle/>
          <a:p>
            <a:pPr marL="231775" marR="5080" indent="-219075" algn="l">
              <a:lnSpc>
                <a:spcPct val="114599"/>
              </a:lnSpc>
              <a:spcBef>
                <a:spcPts val="95"/>
              </a:spcBef>
              <a:buFont typeface="Arial" panose="020B0604020202020204" pitchFamily="34" charset="0"/>
              <a:buChar char="•"/>
            </a:pPr>
            <a:r>
              <a:rPr lang="en-US" spc="-20" dirty="0">
                <a:solidFill>
                  <a:srgbClr val="12377E"/>
                </a:solidFill>
                <a:latin typeface="Lucida Sans"/>
              </a:rPr>
              <a:t>Aetna</a:t>
            </a:r>
          </a:p>
          <a:p>
            <a:pPr marL="231775" marR="5080" indent="-219075" algn="l">
              <a:lnSpc>
                <a:spcPct val="114599"/>
              </a:lnSpc>
              <a:spcBef>
                <a:spcPts val="95"/>
              </a:spcBef>
              <a:buFont typeface="Arial" panose="020B0604020202020204" pitchFamily="34" charset="0"/>
              <a:buChar char="•"/>
            </a:pPr>
            <a:r>
              <a:rPr lang="en-US" spc="-20" dirty="0">
                <a:solidFill>
                  <a:srgbClr val="12377E"/>
                </a:solidFill>
                <a:latin typeface="Lucida Sans"/>
              </a:rPr>
              <a:t>Anthem</a:t>
            </a:r>
          </a:p>
          <a:p>
            <a:pPr marL="231775" marR="5080" indent="-219075" algn="l">
              <a:lnSpc>
                <a:spcPct val="114599"/>
              </a:lnSpc>
              <a:spcBef>
                <a:spcPts val="95"/>
              </a:spcBef>
              <a:buFont typeface="Arial" panose="020B0604020202020204" pitchFamily="34" charset="0"/>
              <a:buChar char="•"/>
            </a:pPr>
            <a:r>
              <a:rPr lang="en-US" spc="-20" dirty="0">
                <a:solidFill>
                  <a:srgbClr val="12377E"/>
                </a:solidFill>
                <a:latin typeface="Lucida Sans"/>
              </a:rPr>
              <a:t>Cigna</a:t>
            </a:r>
          </a:p>
          <a:p>
            <a:pPr marL="231775" marR="5080" indent="-219075" algn="l">
              <a:lnSpc>
                <a:spcPct val="114599"/>
              </a:lnSpc>
              <a:spcBef>
                <a:spcPts val="95"/>
              </a:spcBef>
              <a:buFont typeface="Arial" panose="020B0604020202020204" pitchFamily="34" charset="0"/>
              <a:buChar char="•"/>
            </a:pPr>
            <a:r>
              <a:rPr lang="en-US" spc="-20" dirty="0">
                <a:solidFill>
                  <a:srgbClr val="12377E"/>
                </a:solidFill>
                <a:latin typeface="Lucida Sans"/>
              </a:rPr>
              <a:t>Colorado Access</a:t>
            </a:r>
          </a:p>
          <a:p>
            <a:pPr marL="231775" marR="5080" indent="-219075" algn="l">
              <a:lnSpc>
                <a:spcPct val="114599"/>
              </a:lnSpc>
              <a:spcBef>
                <a:spcPts val="95"/>
              </a:spcBef>
              <a:buFont typeface="Arial" panose="020B0604020202020204" pitchFamily="34" charset="0"/>
              <a:buChar char="•"/>
            </a:pPr>
            <a:r>
              <a:rPr lang="en-US" spc="-20" dirty="0">
                <a:solidFill>
                  <a:srgbClr val="12377E"/>
                </a:solidFill>
                <a:latin typeface="Lucida Sans"/>
              </a:rPr>
              <a:t>First Health</a:t>
            </a:r>
          </a:p>
          <a:p>
            <a:pPr marL="231775" marR="5080" indent="-219075" algn="l">
              <a:lnSpc>
                <a:spcPct val="114599"/>
              </a:lnSpc>
              <a:spcBef>
                <a:spcPts val="95"/>
              </a:spcBef>
              <a:buFont typeface="Arial" panose="020B0604020202020204" pitchFamily="34" charset="0"/>
              <a:buChar char="•"/>
            </a:pPr>
            <a:r>
              <a:rPr lang="en-US" spc="-20" dirty="0">
                <a:solidFill>
                  <a:srgbClr val="12377E"/>
                </a:solidFill>
                <a:latin typeface="Lucida Sans"/>
              </a:rPr>
              <a:t>Humana</a:t>
            </a:r>
          </a:p>
        </p:txBody>
      </p:sp>
      <p:sp>
        <p:nvSpPr>
          <p:cNvPr id="35" name="object 7">
            <a:extLst>
              <a:ext uri="{FF2B5EF4-FFF2-40B4-BE49-F238E27FC236}">
                <a16:creationId xmlns:a16="http://schemas.microsoft.com/office/drawing/2014/main" id="{60F72906-5B7D-4804-B18C-25DBE6EC4C6D}"/>
              </a:ext>
            </a:extLst>
          </p:cNvPr>
          <p:cNvSpPr txBox="1"/>
          <p:nvPr/>
        </p:nvSpPr>
        <p:spPr>
          <a:xfrm>
            <a:off x="2234329" y="6589662"/>
            <a:ext cx="4198053" cy="582852"/>
          </a:xfrm>
          <a:prstGeom prst="rect">
            <a:avLst/>
          </a:prstGeom>
        </p:spPr>
        <p:txBody>
          <a:bodyPr vert="horz" wrap="square" lIns="0" tIns="13335" rIns="0" bIns="0" rtlCol="0">
            <a:spAutoFit/>
          </a:bodyPr>
          <a:lstStyle/>
          <a:p>
            <a:pPr marL="12700">
              <a:lnSpc>
                <a:spcPct val="100000"/>
              </a:lnSpc>
              <a:spcBef>
                <a:spcPts val="105"/>
              </a:spcBef>
            </a:pPr>
            <a:r>
              <a:rPr lang="en-US" sz="1850" spc="-25" dirty="0">
                <a:solidFill>
                  <a:srgbClr val="FFFFFF"/>
                </a:solidFill>
                <a:latin typeface="Lucida Sans"/>
                <a:cs typeface="Lucida Sans"/>
              </a:rPr>
              <a:t>Contracts that are active and cover the State of Colorado</a:t>
            </a:r>
            <a:endParaRPr sz="1850" dirty="0">
              <a:latin typeface="Lucida Sans"/>
              <a:cs typeface="Lucida Sans"/>
            </a:endParaRPr>
          </a:p>
        </p:txBody>
      </p:sp>
      <p:sp>
        <p:nvSpPr>
          <p:cNvPr id="36" name="object 7">
            <a:extLst>
              <a:ext uri="{FF2B5EF4-FFF2-40B4-BE49-F238E27FC236}">
                <a16:creationId xmlns:a16="http://schemas.microsoft.com/office/drawing/2014/main" id="{AE91660F-2C62-4D89-A2E4-5B4FB3F544A4}"/>
              </a:ext>
            </a:extLst>
          </p:cNvPr>
          <p:cNvSpPr txBox="1"/>
          <p:nvPr/>
        </p:nvSpPr>
        <p:spPr>
          <a:xfrm>
            <a:off x="2234329" y="3129707"/>
            <a:ext cx="4198053" cy="582852"/>
          </a:xfrm>
          <a:prstGeom prst="rect">
            <a:avLst/>
          </a:prstGeom>
        </p:spPr>
        <p:txBody>
          <a:bodyPr vert="horz" wrap="square" lIns="0" tIns="13335" rIns="0" bIns="0" rtlCol="0">
            <a:spAutoFit/>
          </a:bodyPr>
          <a:lstStyle/>
          <a:p>
            <a:pPr marL="12700">
              <a:lnSpc>
                <a:spcPct val="100000"/>
              </a:lnSpc>
              <a:spcBef>
                <a:spcPts val="105"/>
              </a:spcBef>
            </a:pPr>
            <a:r>
              <a:rPr lang="en-US" sz="1850" spc="-25" dirty="0">
                <a:solidFill>
                  <a:srgbClr val="FFFFFF"/>
                </a:solidFill>
                <a:latin typeface="Lucida Sans"/>
                <a:cs typeface="Lucida Sans"/>
              </a:rPr>
              <a:t>Contracts that are active in specific counties in Colorado</a:t>
            </a:r>
            <a:endParaRPr sz="1850" dirty="0">
              <a:latin typeface="Lucida Sans"/>
              <a:cs typeface="Lucida Sans"/>
            </a:endParaRPr>
          </a:p>
        </p:txBody>
      </p:sp>
      <p:sp>
        <p:nvSpPr>
          <p:cNvPr id="15" name="Slide Number Placeholder 4">
            <a:extLst>
              <a:ext uri="{FF2B5EF4-FFF2-40B4-BE49-F238E27FC236}">
                <a16:creationId xmlns:a16="http://schemas.microsoft.com/office/drawing/2014/main" id="{A2B15A42-947B-486E-BDCE-38DDAF884AD5}"/>
              </a:ext>
            </a:extLst>
          </p:cNvPr>
          <p:cNvSpPr txBox="1">
            <a:spLocks/>
          </p:cNvSpPr>
          <p:nvPr/>
        </p:nvSpPr>
        <p:spPr>
          <a:xfrm>
            <a:off x="0" y="9639300"/>
            <a:ext cx="1219200" cy="381000"/>
          </a:xfrm>
          <a:prstGeom prst="rect">
            <a:avLst/>
          </a:prstGeom>
        </p:spPr>
        <p:txBody>
          <a:bodyPr/>
          <a:lstStyle>
            <a:defPPr>
              <a:defRPr kern="0"/>
            </a:defPPr>
          </a:lstStyle>
          <a:p>
            <a:pPr algn="ctr"/>
            <a:fld id="{B6F15528-21DE-4FAA-801E-634DDDAF4B2B}" type="slidenum">
              <a:rPr lang="en-US" smtClean="0">
                <a:solidFill>
                  <a:schemeClr val="bg1"/>
                </a:solidFill>
              </a:rPr>
              <a:pPr algn="ctr"/>
              <a:t>5</a:t>
            </a:fld>
            <a:endParaRPr lang="en-US" dirty="0">
              <a:solidFill>
                <a:schemeClr val="bg1"/>
              </a:solidFill>
            </a:endParaRPr>
          </a:p>
        </p:txBody>
      </p:sp>
      <p:pic>
        <p:nvPicPr>
          <p:cNvPr id="4" name="Picture 3">
            <a:extLst>
              <a:ext uri="{FF2B5EF4-FFF2-40B4-BE49-F238E27FC236}">
                <a16:creationId xmlns:a16="http://schemas.microsoft.com/office/drawing/2014/main" id="{0F56EFFE-D961-433E-9219-EFC10D046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059" y="593082"/>
            <a:ext cx="8497586" cy="6574064"/>
          </a:xfrm>
          <a:prstGeom prst="rect">
            <a:avLst/>
          </a:prstGeom>
        </p:spPr>
      </p:pic>
    </p:spTree>
    <p:extLst>
      <p:ext uri="{BB962C8B-B14F-4D97-AF65-F5344CB8AC3E}">
        <p14:creationId xmlns:p14="http://schemas.microsoft.com/office/powerpoint/2010/main" val="205125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889268" y="2552837"/>
            <a:ext cx="6682740" cy="732790"/>
          </a:xfrm>
          <a:custGeom>
            <a:avLst/>
            <a:gdLst/>
            <a:ahLst/>
            <a:cxnLst/>
            <a:rect l="l" t="t" r="r" b="b"/>
            <a:pathLst>
              <a:path w="6682740" h="732789">
                <a:moveTo>
                  <a:pt x="6439569" y="732478"/>
                </a:moveTo>
                <a:lnTo>
                  <a:pt x="242834" y="732478"/>
                </a:lnTo>
                <a:lnTo>
                  <a:pt x="234075" y="729501"/>
                </a:lnTo>
                <a:lnTo>
                  <a:pt x="189829" y="707703"/>
                </a:lnTo>
                <a:lnTo>
                  <a:pt x="148628" y="680223"/>
                </a:lnTo>
                <a:lnTo>
                  <a:pt x="111059" y="647305"/>
                </a:lnTo>
                <a:lnTo>
                  <a:pt x="78142" y="609736"/>
                </a:lnTo>
                <a:lnTo>
                  <a:pt x="50661" y="568535"/>
                </a:lnTo>
                <a:lnTo>
                  <a:pt x="28863" y="524289"/>
                </a:lnTo>
                <a:lnTo>
                  <a:pt x="12990" y="477589"/>
                </a:lnTo>
                <a:lnTo>
                  <a:pt x="3288" y="429023"/>
                </a:lnTo>
                <a:lnTo>
                  <a:pt x="0" y="379183"/>
                </a:lnTo>
                <a:lnTo>
                  <a:pt x="3288" y="329341"/>
                </a:lnTo>
                <a:lnTo>
                  <a:pt x="12990" y="280775"/>
                </a:lnTo>
                <a:lnTo>
                  <a:pt x="28863" y="234075"/>
                </a:lnTo>
                <a:lnTo>
                  <a:pt x="50661" y="189830"/>
                </a:lnTo>
                <a:lnTo>
                  <a:pt x="78142" y="148628"/>
                </a:lnTo>
                <a:lnTo>
                  <a:pt x="111059" y="111060"/>
                </a:lnTo>
                <a:lnTo>
                  <a:pt x="148628" y="78142"/>
                </a:lnTo>
                <a:lnTo>
                  <a:pt x="189829" y="50662"/>
                </a:lnTo>
                <a:lnTo>
                  <a:pt x="234075" y="28863"/>
                </a:lnTo>
                <a:lnTo>
                  <a:pt x="280775" y="12991"/>
                </a:lnTo>
                <a:lnTo>
                  <a:pt x="329341" y="3288"/>
                </a:lnTo>
                <a:lnTo>
                  <a:pt x="379182" y="0"/>
                </a:lnTo>
                <a:lnTo>
                  <a:pt x="6303222" y="0"/>
                </a:lnTo>
                <a:lnTo>
                  <a:pt x="6353063" y="3288"/>
                </a:lnTo>
                <a:lnTo>
                  <a:pt x="6401628" y="12991"/>
                </a:lnTo>
                <a:lnTo>
                  <a:pt x="6448328" y="28863"/>
                </a:lnTo>
                <a:lnTo>
                  <a:pt x="6492574" y="50662"/>
                </a:lnTo>
                <a:lnTo>
                  <a:pt x="6533776" y="78142"/>
                </a:lnTo>
                <a:lnTo>
                  <a:pt x="6571344" y="111060"/>
                </a:lnTo>
                <a:lnTo>
                  <a:pt x="6604262" y="148628"/>
                </a:lnTo>
                <a:lnTo>
                  <a:pt x="6631742" y="189830"/>
                </a:lnTo>
                <a:lnTo>
                  <a:pt x="6653541" y="234075"/>
                </a:lnTo>
                <a:lnTo>
                  <a:pt x="6669413" y="280775"/>
                </a:lnTo>
                <a:lnTo>
                  <a:pt x="6679116" y="329341"/>
                </a:lnTo>
                <a:lnTo>
                  <a:pt x="6682404" y="379181"/>
                </a:lnTo>
                <a:lnTo>
                  <a:pt x="6679116" y="429023"/>
                </a:lnTo>
                <a:lnTo>
                  <a:pt x="6669413" y="477589"/>
                </a:lnTo>
                <a:lnTo>
                  <a:pt x="6653541" y="524289"/>
                </a:lnTo>
                <a:lnTo>
                  <a:pt x="6631742" y="568535"/>
                </a:lnTo>
                <a:lnTo>
                  <a:pt x="6604262" y="609736"/>
                </a:lnTo>
                <a:lnTo>
                  <a:pt x="6571344" y="647305"/>
                </a:lnTo>
                <a:lnTo>
                  <a:pt x="6533776" y="680223"/>
                </a:lnTo>
                <a:lnTo>
                  <a:pt x="6492574" y="707703"/>
                </a:lnTo>
                <a:lnTo>
                  <a:pt x="6448328" y="729501"/>
                </a:lnTo>
                <a:lnTo>
                  <a:pt x="6439569" y="732478"/>
                </a:lnTo>
                <a:close/>
              </a:path>
            </a:pathLst>
          </a:custGeom>
          <a:solidFill>
            <a:srgbClr val="12377E"/>
          </a:solidFill>
        </p:spPr>
        <p:txBody>
          <a:bodyPr wrap="square" lIns="0" tIns="0" rIns="0" bIns="0" rtlCol="0"/>
          <a:lstStyle/>
          <a:p>
            <a:endParaRPr/>
          </a:p>
        </p:txBody>
      </p:sp>
      <p:sp>
        <p:nvSpPr>
          <p:cNvPr id="12" name="object 12"/>
          <p:cNvSpPr txBox="1"/>
          <p:nvPr/>
        </p:nvSpPr>
        <p:spPr>
          <a:xfrm>
            <a:off x="1818093" y="9175743"/>
            <a:ext cx="16196310" cy="694614"/>
          </a:xfrm>
          <a:prstGeom prst="rect">
            <a:avLst/>
          </a:prstGeom>
        </p:spPr>
        <p:txBody>
          <a:bodyPr vert="horz" wrap="square" lIns="0" tIns="12700" rIns="0" bIns="0" rtlCol="0">
            <a:spAutoFit/>
          </a:bodyPr>
          <a:lstStyle/>
          <a:p>
            <a:pPr marL="5347335" marR="5080" indent="-5335270">
              <a:lnSpc>
                <a:spcPct val="115599"/>
              </a:lnSpc>
              <a:spcBef>
                <a:spcPts val="100"/>
              </a:spcBef>
            </a:pPr>
            <a:r>
              <a:rPr sz="2000" dirty="0">
                <a:solidFill>
                  <a:srgbClr val="DB3640"/>
                </a:solidFill>
                <a:latin typeface="Lucida Sans"/>
                <a:cs typeface="Lucida Sans"/>
              </a:rPr>
              <a:t>*The</a:t>
            </a:r>
            <a:r>
              <a:rPr sz="2000" spc="-55" dirty="0">
                <a:solidFill>
                  <a:srgbClr val="DB3640"/>
                </a:solidFill>
                <a:latin typeface="Lucida Sans"/>
                <a:cs typeface="Lucida Sans"/>
              </a:rPr>
              <a:t> </a:t>
            </a:r>
            <a:r>
              <a:rPr sz="2000" spc="-35" dirty="0">
                <a:solidFill>
                  <a:srgbClr val="DB3640"/>
                </a:solidFill>
                <a:latin typeface="Lucida Sans"/>
                <a:cs typeface="Lucida Sans"/>
              </a:rPr>
              <a:t>credentialing</a:t>
            </a:r>
            <a:r>
              <a:rPr sz="2000" spc="-55" dirty="0">
                <a:solidFill>
                  <a:srgbClr val="DB3640"/>
                </a:solidFill>
                <a:latin typeface="Lucida Sans"/>
                <a:cs typeface="Lucida Sans"/>
              </a:rPr>
              <a:t> </a:t>
            </a:r>
            <a:r>
              <a:rPr sz="2000" dirty="0">
                <a:solidFill>
                  <a:srgbClr val="DB3640"/>
                </a:solidFill>
                <a:latin typeface="Lucida Sans"/>
                <a:cs typeface="Lucida Sans"/>
              </a:rPr>
              <a:t>process</a:t>
            </a:r>
            <a:r>
              <a:rPr sz="2000" spc="-55" dirty="0">
                <a:solidFill>
                  <a:srgbClr val="DB3640"/>
                </a:solidFill>
                <a:latin typeface="Lucida Sans"/>
                <a:cs typeface="Lucida Sans"/>
              </a:rPr>
              <a:t> </a:t>
            </a:r>
            <a:r>
              <a:rPr sz="2000" spc="-60" dirty="0">
                <a:solidFill>
                  <a:srgbClr val="DB3640"/>
                </a:solidFill>
                <a:latin typeface="Lucida Sans"/>
                <a:cs typeface="Lucida Sans"/>
              </a:rPr>
              <a:t>will</a:t>
            </a:r>
            <a:r>
              <a:rPr sz="2000" spc="-55" dirty="0">
                <a:solidFill>
                  <a:srgbClr val="DB3640"/>
                </a:solidFill>
                <a:latin typeface="Lucida Sans"/>
                <a:cs typeface="Lucida Sans"/>
              </a:rPr>
              <a:t> </a:t>
            </a:r>
            <a:r>
              <a:rPr sz="2000" spc="-40" dirty="0">
                <a:solidFill>
                  <a:srgbClr val="DB3640"/>
                </a:solidFill>
                <a:latin typeface="Lucida Sans"/>
                <a:cs typeface="Lucida Sans"/>
              </a:rPr>
              <a:t>not</a:t>
            </a:r>
            <a:r>
              <a:rPr sz="2000" spc="-55" dirty="0">
                <a:solidFill>
                  <a:srgbClr val="DB3640"/>
                </a:solidFill>
                <a:latin typeface="Lucida Sans"/>
                <a:cs typeface="Lucida Sans"/>
              </a:rPr>
              <a:t> </a:t>
            </a:r>
            <a:r>
              <a:rPr sz="2000" spc="-35" dirty="0">
                <a:solidFill>
                  <a:srgbClr val="DB3640"/>
                </a:solidFill>
                <a:latin typeface="Lucida Sans"/>
                <a:cs typeface="Lucida Sans"/>
              </a:rPr>
              <a:t>begin</a:t>
            </a:r>
            <a:r>
              <a:rPr sz="2000" spc="-55" dirty="0">
                <a:solidFill>
                  <a:srgbClr val="DB3640"/>
                </a:solidFill>
                <a:latin typeface="Lucida Sans"/>
                <a:cs typeface="Lucida Sans"/>
              </a:rPr>
              <a:t> </a:t>
            </a:r>
            <a:r>
              <a:rPr sz="2000" spc="-85" dirty="0">
                <a:solidFill>
                  <a:srgbClr val="DB3640"/>
                </a:solidFill>
                <a:latin typeface="Lucida Sans"/>
                <a:cs typeface="Lucida Sans"/>
              </a:rPr>
              <a:t>until</a:t>
            </a:r>
            <a:r>
              <a:rPr sz="2000" spc="-55" dirty="0">
                <a:solidFill>
                  <a:srgbClr val="DB3640"/>
                </a:solidFill>
                <a:latin typeface="Lucida Sans"/>
                <a:cs typeface="Lucida Sans"/>
              </a:rPr>
              <a:t> </a:t>
            </a:r>
            <a:r>
              <a:rPr sz="2000" dirty="0">
                <a:solidFill>
                  <a:srgbClr val="DB3640"/>
                </a:solidFill>
                <a:latin typeface="Lucida Sans"/>
                <a:cs typeface="Lucida Sans"/>
              </a:rPr>
              <a:t>Practice</a:t>
            </a:r>
            <a:r>
              <a:rPr sz="2000" spc="-55" dirty="0">
                <a:solidFill>
                  <a:srgbClr val="DB3640"/>
                </a:solidFill>
                <a:latin typeface="Lucida Sans"/>
                <a:cs typeface="Lucida Sans"/>
              </a:rPr>
              <a:t> </a:t>
            </a:r>
            <a:r>
              <a:rPr sz="2000" spc="-20" dirty="0">
                <a:solidFill>
                  <a:srgbClr val="DB3640"/>
                </a:solidFill>
                <a:latin typeface="Lucida Sans"/>
                <a:cs typeface="Lucida Sans"/>
              </a:rPr>
              <a:t>Health</a:t>
            </a:r>
            <a:r>
              <a:rPr sz="2000" spc="-55" dirty="0">
                <a:solidFill>
                  <a:srgbClr val="DB3640"/>
                </a:solidFill>
                <a:latin typeface="Lucida Sans"/>
                <a:cs typeface="Lucida Sans"/>
              </a:rPr>
              <a:t> </a:t>
            </a:r>
            <a:r>
              <a:rPr sz="2000" dirty="0">
                <a:solidFill>
                  <a:srgbClr val="DB3640"/>
                </a:solidFill>
                <a:latin typeface="Lucida Sans"/>
                <a:cs typeface="Lucida Sans"/>
              </a:rPr>
              <a:t>receives</a:t>
            </a:r>
            <a:r>
              <a:rPr sz="2000" spc="-55" dirty="0">
                <a:solidFill>
                  <a:srgbClr val="DB3640"/>
                </a:solidFill>
                <a:latin typeface="Lucida Sans"/>
                <a:cs typeface="Lucida Sans"/>
              </a:rPr>
              <a:t> </a:t>
            </a:r>
            <a:r>
              <a:rPr sz="2000" dirty="0">
                <a:solidFill>
                  <a:srgbClr val="DB3640"/>
                </a:solidFill>
                <a:latin typeface="Lucida Sans"/>
                <a:cs typeface="Lucida Sans"/>
              </a:rPr>
              <a:t>a</a:t>
            </a:r>
            <a:r>
              <a:rPr sz="2000" spc="-55" dirty="0">
                <a:solidFill>
                  <a:srgbClr val="DB3640"/>
                </a:solidFill>
                <a:latin typeface="Lucida Sans"/>
                <a:cs typeface="Lucida Sans"/>
              </a:rPr>
              <a:t> </a:t>
            </a:r>
            <a:r>
              <a:rPr sz="2000" spc="-25" dirty="0">
                <a:solidFill>
                  <a:srgbClr val="DB3640"/>
                </a:solidFill>
                <a:latin typeface="Lucida Sans"/>
                <a:cs typeface="Lucida Sans"/>
              </a:rPr>
              <a:t>signed</a:t>
            </a:r>
            <a:r>
              <a:rPr sz="2000" spc="-55" dirty="0">
                <a:solidFill>
                  <a:srgbClr val="DB3640"/>
                </a:solidFill>
                <a:latin typeface="Lucida Sans"/>
                <a:cs typeface="Lucida Sans"/>
              </a:rPr>
              <a:t> </a:t>
            </a:r>
            <a:r>
              <a:rPr sz="2000" dirty="0">
                <a:solidFill>
                  <a:srgbClr val="DB3640"/>
                </a:solidFill>
                <a:latin typeface="Lucida Sans"/>
                <a:cs typeface="Lucida Sans"/>
              </a:rPr>
              <a:t>Practice</a:t>
            </a:r>
            <a:r>
              <a:rPr sz="2000" spc="-55" dirty="0">
                <a:solidFill>
                  <a:srgbClr val="DB3640"/>
                </a:solidFill>
                <a:latin typeface="Lucida Sans"/>
                <a:cs typeface="Lucida Sans"/>
              </a:rPr>
              <a:t> </a:t>
            </a:r>
            <a:r>
              <a:rPr sz="2000" spc="-20" dirty="0">
                <a:solidFill>
                  <a:srgbClr val="DB3640"/>
                </a:solidFill>
                <a:latin typeface="Lucida Sans"/>
                <a:cs typeface="Lucida Sans"/>
              </a:rPr>
              <a:t>Health</a:t>
            </a:r>
            <a:r>
              <a:rPr sz="2000" spc="-55" dirty="0">
                <a:solidFill>
                  <a:srgbClr val="DB3640"/>
                </a:solidFill>
                <a:latin typeface="Lucida Sans"/>
                <a:cs typeface="Lucida Sans"/>
              </a:rPr>
              <a:t> </a:t>
            </a:r>
            <a:r>
              <a:rPr sz="2000" spc="-30" dirty="0">
                <a:solidFill>
                  <a:srgbClr val="DB3640"/>
                </a:solidFill>
                <a:latin typeface="Lucida Sans"/>
                <a:cs typeface="Lucida Sans"/>
              </a:rPr>
              <a:t>Participation</a:t>
            </a:r>
            <a:r>
              <a:rPr sz="2000" spc="-55" dirty="0">
                <a:solidFill>
                  <a:srgbClr val="DB3640"/>
                </a:solidFill>
                <a:latin typeface="Lucida Sans"/>
                <a:cs typeface="Lucida Sans"/>
              </a:rPr>
              <a:t> </a:t>
            </a:r>
            <a:r>
              <a:rPr sz="2000" spc="-35" dirty="0">
                <a:solidFill>
                  <a:srgbClr val="DB3640"/>
                </a:solidFill>
                <a:latin typeface="Lucida Sans"/>
                <a:cs typeface="Lucida Sans"/>
              </a:rPr>
              <a:t>Agreement,</a:t>
            </a:r>
            <a:r>
              <a:rPr sz="2000" spc="-55" dirty="0">
                <a:solidFill>
                  <a:srgbClr val="DB3640"/>
                </a:solidFill>
                <a:latin typeface="Lucida Sans"/>
                <a:cs typeface="Lucida Sans"/>
              </a:rPr>
              <a:t> </a:t>
            </a:r>
            <a:r>
              <a:rPr sz="2000" spc="-10" dirty="0">
                <a:solidFill>
                  <a:srgbClr val="DB3640"/>
                </a:solidFill>
                <a:latin typeface="Lucida Sans"/>
                <a:cs typeface="Lucida Sans"/>
              </a:rPr>
              <a:t>credentialing </a:t>
            </a:r>
            <a:r>
              <a:rPr sz="2000" spc="-45" dirty="0">
                <a:solidFill>
                  <a:srgbClr val="DB3640"/>
                </a:solidFill>
                <a:latin typeface="Lucida Sans"/>
                <a:cs typeface="Lucida Sans"/>
              </a:rPr>
              <a:t>documentation,</a:t>
            </a:r>
            <a:r>
              <a:rPr sz="2000" spc="-85" dirty="0">
                <a:solidFill>
                  <a:srgbClr val="DB3640"/>
                </a:solidFill>
                <a:latin typeface="Lucida Sans"/>
                <a:cs typeface="Lucida Sans"/>
              </a:rPr>
              <a:t> </a:t>
            </a:r>
            <a:r>
              <a:rPr sz="2000" spc="-20" dirty="0">
                <a:solidFill>
                  <a:srgbClr val="DB3640"/>
                </a:solidFill>
                <a:latin typeface="Lucida Sans"/>
                <a:cs typeface="Lucida Sans"/>
              </a:rPr>
              <a:t>payment</a:t>
            </a:r>
            <a:r>
              <a:rPr sz="2000" spc="-85" dirty="0">
                <a:solidFill>
                  <a:srgbClr val="DB3640"/>
                </a:solidFill>
                <a:latin typeface="Lucida Sans"/>
                <a:cs typeface="Lucida Sans"/>
              </a:rPr>
              <a:t> </a:t>
            </a:r>
            <a:r>
              <a:rPr sz="2000" dirty="0">
                <a:solidFill>
                  <a:srgbClr val="DB3640"/>
                </a:solidFill>
                <a:latin typeface="Lucida Sans"/>
                <a:cs typeface="Lucida Sans"/>
              </a:rPr>
              <a:t>of</a:t>
            </a:r>
            <a:r>
              <a:rPr sz="2000" spc="-85" dirty="0">
                <a:solidFill>
                  <a:srgbClr val="DB3640"/>
                </a:solidFill>
                <a:latin typeface="Lucida Sans"/>
                <a:cs typeface="Lucida Sans"/>
              </a:rPr>
              <a:t> </a:t>
            </a:r>
            <a:r>
              <a:rPr lang="en-US" sz="2000" spc="-85" dirty="0">
                <a:solidFill>
                  <a:srgbClr val="DB3640"/>
                </a:solidFill>
                <a:latin typeface="Lucida Sans"/>
                <a:cs typeface="Lucida Sans"/>
              </a:rPr>
              <a:t>the </a:t>
            </a:r>
            <a:r>
              <a:rPr lang="en-US" sz="2000" spc="-40" dirty="0">
                <a:solidFill>
                  <a:srgbClr val="DB3640"/>
                </a:solidFill>
                <a:latin typeface="Lucida Sans"/>
                <a:cs typeface="Lucida Sans"/>
              </a:rPr>
              <a:t>c</a:t>
            </a:r>
            <a:r>
              <a:rPr sz="2000" spc="-40" dirty="0">
                <a:solidFill>
                  <a:srgbClr val="DB3640"/>
                </a:solidFill>
                <a:latin typeface="Lucida Sans"/>
                <a:cs typeface="Lucida Sans"/>
              </a:rPr>
              <a:t>redentialing</a:t>
            </a:r>
            <a:r>
              <a:rPr sz="2000" spc="-80" dirty="0">
                <a:solidFill>
                  <a:srgbClr val="DB3640"/>
                </a:solidFill>
                <a:latin typeface="Lucida Sans"/>
                <a:cs typeface="Lucida Sans"/>
              </a:rPr>
              <a:t> </a:t>
            </a:r>
            <a:r>
              <a:rPr lang="en-US" sz="2000" spc="30" dirty="0">
                <a:solidFill>
                  <a:srgbClr val="DB3640"/>
                </a:solidFill>
                <a:latin typeface="Lucida Sans"/>
                <a:cs typeface="Lucida Sans"/>
              </a:rPr>
              <a:t>f</a:t>
            </a:r>
            <a:r>
              <a:rPr sz="2000" spc="30" dirty="0">
                <a:solidFill>
                  <a:srgbClr val="DB3640"/>
                </a:solidFill>
                <a:latin typeface="Lucida Sans"/>
                <a:cs typeface="Lucida Sans"/>
              </a:rPr>
              <a:t>ee</a:t>
            </a:r>
            <a:endParaRPr sz="2000" dirty="0">
              <a:latin typeface="Lucida Sans"/>
              <a:cs typeface="Lucida Sans"/>
            </a:endParaRPr>
          </a:p>
        </p:txBody>
      </p:sp>
      <p:sp>
        <p:nvSpPr>
          <p:cNvPr id="16" name="Rectangle: Rounded Corners 15">
            <a:extLst>
              <a:ext uri="{FF2B5EF4-FFF2-40B4-BE49-F238E27FC236}">
                <a16:creationId xmlns:a16="http://schemas.microsoft.com/office/drawing/2014/main" id="{4BB5B212-EE42-48AC-B36B-8BC1BC0DED7F}"/>
              </a:ext>
            </a:extLst>
          </p:cNvPr>
          <p:cNvSpPr/>
          <p:nvPr/>
        </p:nvSpPr>
        <p:spPr>
          <a:xfrm>
            <a:off x="5105400" y="3009900"/>
            <a:ext cx="9906000" cy="5410200"/>
          </a:xfrm>
          <a:prstGeom prst="roundRect">
            <a:avLst/>
          </a:prstGeom>
          <a:noFill/>
          <a:ln w="76200">
            <a:solidFill>
              <a:srgbClr val="123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bject 15"/>
          <p:cNvSpPr txBox="1"/>
          <p:nvPr/>
        </p:nvSpPr>
        <p:spPr>
          <a:xfrm>
            <a:off x="5105399" y="2701659"/>
            <a:ext cx="6092190" cy="434975"/>
          </a:xfrm>
          <a:prstGeom prst="rect">
            <a:avLst/>
          </a:prstGeom>
        </p:spPr>
        <p:txBody>
          <a:bodyPr vert="horz" wrap="square" lIns="0" tIns="17145" rIns="0" bIns="0" rtlCol="0">
            <a:spAutoFit/>
          </a:bodyPr>
          <a:lstStyle/>
          <a:p>
            <a:pPr marL="12700">
              <a:lnSpc>
                <a:spcPct val="100000"/>
              </a:lnSpc>
              <a:spcBef>
                <a:spcPts val="135"/>
              </a:spcBef>
            </a:pPr>
            <a:r>
              <a:rPr sz="2650" spc="45" dirty="0">
                <a:solidFill>
                  <a:srgbClr val="FFFFFF"/>
                </a:solidFill>
                <a:latin typeface="Lucida Sans"/>
                <a:cs typeface="Lucida Sans"/>
              </a:rPr>
              <a:t>Practice</a:t>
            </a:r>
            <a:r>
              <a:rPr sz="2650" spc="-125" dirty="0">
                <a:solidFill>
                  <a:srgbClr val="FFFFFF"/>
                </a:solidFill>
                <a:latin typeface="Lucida Sans"/>
                <a:cs typeface="Lucida Sans"/>
              </a:rPr>
              <a:t> </a:t>
            </a:r>
            <a:r>
              <a:rPr sz="2650" dirty="0">
                <a:solidFill>
                  <a:srgbClr val="FFFFFF"/>
                </a:solidFill>
                <a:latin typeface="Lucida Sans"/>
                <a:cs typeface="Lucida Sans"/>
              </a:rPr>
              <a:t>Health</a:t>
            </a:r>
            <a:r>
              <a:rPr sz="2650" spc="-125" dirty="0">
                <a:solidFill>
                  <a:srgbClr val="FFFFFF"/>
                </a:solidFill>
                <a:latin typeface="Lucida Sans"/>
                <a:cs typeface="Lucida Sans"/>
              </a:rPr>
              <a:t> </a:t>
            </a:r>
            <a:r>
              <a:rPr sz="2650" spc="-55" dirty="0">
                <a:solidFill>
                  <a:srgbClr val="FFFFFF"/>
                </a:solidFill>
                <a:latin typeface="Lucida Sans"/>
                <a:cs typeface="Lucida Sans"/>
              </a:rPr>
              <a:t>will</a:t>
            </a:r>
            <a:r>
              <a:rPr sz="2650" spc="-125" dirty="0">
                <a:solidFill>
                  <a:srgbClr val="FFFFFF"/>
                </a:solidFill>
                <a:latin typeface="Lucida Sans"/>
                <a:cs typeface="Lucida Sans"/>
              </a:rPr>
              <a:t> </a:t>
            </a:r>
            <a:r>
              <a:rPr sz="2650" spc="-55" dirty="0">
                <a:solidFill>
                  <a:srgbClr val="FFFFFF"/>
                </a:solidFill>
                <a:latin typeface="Lucida Sans"/>
                <a:cs typeface="Lucida Sans"/>
              </a:rPr>
              <a:t>email</a:t>
            </a:r>
            <a:r>
              <a:rPr sz="2650" spc="-120" dirty="0">
                <a:solidFill>
                  <a:srgbClr val="FFFFFF"/>
                </a:solidFill>
                <a:latin typeface="Lucida Sans"/>
                <a:cs typeface="Lucida Sans"/>
              </a:rPr>
              <a:t> </a:t>
            </a:r>
            <a:r>
              <a:rPr sz="2650" dirty="0">
                <a:solidFill>
                  <a:srgbClr val="FFFFFF"/>
                </a:solidFill>
                <a:latin typeface="Lucida Sans"/>
                <a:cs typeface="Lucida Sans"/>
              </a:rPr>
              <a:t>the</a:t>
            </a:r>
            <a:r>
              <a:rPr sz="2650" spc="-125" dirty="0">
                <a:solidFill>
                  <a:srgbClr val="FFFFFF"/>
                </a:solidFill>
                <a:latin typeface="Lucida Sans"/>
                <a:cs typeface="Lucida Sans"/>
              </a:rPr>
              <a:t> </a:t>
            </a:r>
            <a:r>
              <a:rPr sz="2650" spc="35" dirty="0">
                <a:solidFill>
                  <a:srgbClr val="FFFFFF"/>
                </a:solidFill>
                <a:latin typeface="Lucida Sans"/>
                <a:cs typeface="Lucida Sans"/>
              </a:rPr>
              <a:t>Practice</a:t>
            </a:r>
            <a:endParaRPr sz="2650" dirty="0">
              <a:latin typeface="Lucida Sans"/>
              <a:cs typeface="Lucida Sans"/>
            </a:endParaRPr>
          </a:p>
        </p:txBody>
      </p:sp>
      <p:sp>
        <p:nvSpPr>
          <p:cNvPr id="17" name="object 6">
            <a:extLst>
              <a:ext uri="{FF2B5EF4-FFF2-40B4-BE49-F238E27FC236}">
                <a16:creationId xmlns:a16="http://schemas.microsoft.com/office/drawing/2014/main" id="{75955085-D75A-4B92-90AD-CC606450F645}"/>
              </a:ext>
            </a:extLst>
          </p:cNvPr>
          <p:cNvSpPr txBox="1"/>
          <p:nvPr/>
        </p:nvSpPr>
        <p:spPr>
          <a:xfrm>
            <a:off x="5651767" y="3593697"/>
            <a:ext cx="8750033" cy="4239237"/>
          </a:xfrm>
          <a:prstGeom prst="rect">
            <a:avLst/>
          </a:prstGeom>
        </p:spPr>
        <p:txBody>
          <a:bodyPr vert="horz" wrap="square" lIns="0" tIns="12065" rIns="0" bIns="0" rtlCol="0">
            <a:spAutoFit/>
          </a:bodyPr>
          <a:lstStyle/>
          <a:p>
            <a:pPr marL="231775" marR="5080" indent="-219075" algn="l">
              <a:lnSpc>
                <a:spcPct val="114599"/>
              </a:lnSpc>
              <a:spcBef>
                <a:spcPts val="95"/>
              </a:spcBef>
              <a:buFont typeface="Arial" panose="020B0604020202020204" pitchFamily="34" charset="0"/>
              <a:buChar char="•"/>
            </a:pPr>
            <a:r>
              <a:rPr lang="en-US" spc="-20" dirty="0">
                <a:solidFill>
                  <a:srgbClr val="12377E"/>
                </a:solidFill>
                <a:latin typeface="Lucida Sans"/>
              </a:rPr>
              <a:t>Practice Intake Form</a:t>
            </a:r>
          </a:p>
          <a:p>
            <a:pPr marL="566738" marR="5080" indent="-285750" algn="l">
              <a:lnSpc>
                <a:spcPct val="114599"/>
              </a:lnSpc>
              <a:spcBef>
                <a:spcPts val="95"/>
              </a:spcBef>
              <a:buFont typeface="Courier New" panose="02070309020205020404" pitchFamily="49" charset="0"/>
              <a:buChar char="o"/>
            </a:pPr>
            <a:r>
              <a:rPr lang="en-US" spc="-20" dirty="0">
                <a:solidFill>
                  <a:srgbClr val="12377E"/>
                </a:solidFill>
                <a:latin typeface="Lucida Sans"/>
              </a:rPr>
              <a:t>Requires Practices legal name and DBA along with Primary address and all locations addresses</a:t>
            </a:r>
          </a:p>
          <a:p>
            <a:pPr marL="231775" marR="5080" indent="-219075" algn="l">
              <a:lnSpc>
                <a:spcPct val="114599"/>
              </a:lnSpc>
              <a:spcBef>
                <a:spcPts val="95"/>
              </a:spcBef>
              <a:buFont typeface="Arial" panose="020B0604020202020204" pitchFamily="34" charset="0"/>
              <a:buChar char="•"/>
            </a:pPr>
            <a:r>
              <a:rPr lang="en-US" spc="-20" dirty="0">
                <a:solidFill>
                  <a:srgbClr val="12377E"/>
                </a:solidFill>
                <a:latin typeface="Lucida Sans"/>
              </a:rPr>
              <a:t>W-9</a:t>
            </a:r>
          </a:p>
          <a:p>
            <a:pPr marL="231775" marR="5080" indent="-219075" algn="l">
              <a:lnSpc>
                <a:spcPct val="114599"/>
              </a:lnSpc>
              <a:spcBef>
                <a:spcPts val="95"/>
              </a:spcBef>
              <a:buFont typeface="Arial" panose="020B0604020202020204" pitchFamily="34" charset="0"/>
              <a:buChar char="•"/>
            </a:pPr>
            <a:r>
              <a:rPr lang="en-US" spc="-20" dirty="0">
                <a:solidFill>
                  <a:srgbClr val="12377E"/>
                </a:solidFill>
                <a:latin typeface="Lucida Sans"/>
              </a:rPr>
              <a:t>Insurance Selection Grid</a:t>
            </a:r>
          </a:p>
          <a:p>
            <a:pPr marL="573088" marR="5080" lvl="8" indent="-285750" algn="l">
              <a:lnSpc>
                <a:spcPct val="114599"/>
              </a:lnSpc>
              <a:spcBef>
                <a:spcPts val="95"/>
              </a:spcBef>
              <a:buFont typeface="Courier New" panose="02070309020205020404" pitchFamily="49" charset="0"/>
              <a:buChar char="o"/>
            </a:pPr>
            <a:r>
              <a:rPr lang="en-US" spc="-20" dirty="0">
                <a:solidFill>
                  <a:srgbClr val="12377E"/>
                </a:solidFill>
                <a:latin typeface="Lucida Sans"/>
              </a:rPr>
              <a:t>Indicates which contracts you would like to join through Practice Health</a:t>
            </a:r>
          </a:p>
          <a:p>
            <a:pPr marL="573088" marR="5080" lvl="8" indent="-285750" algn="l">
              <a:lnSpc>
                <a:spcPct val="114599"/>
              </a:lnSpc>
              <a:spcBef>
                <a:spcPts val="95"/>
              </a:spcBef>
              <a:buFont typeface="Courier New" panose="02070309020205020404" pitchFamily="49" charset="0"/>
              <a:buChar char="o"/>
            </a:pPr>
            <a:r>
              <a:rPr lang="en-US" spc="-20" dirty="0">
                <a:solidFill>
                  <a:srgbClr val="12377E"/>
                </a:solidFill>
                <a:latin typeface="Lucida Sans"/>
              </a:rPr>
              <a:t>All Medicare Advantage plans need active Medicare enrollment and Medicare ID</a:t>
            </a:r>
          </a:p>
          <a:p>
            <a:pPr marL="573088" marR="5080" lvl="8" indent="-285750" algn="l">
              <a:lnSpc>
                <a:spcPct val="114599"/>
              </a:lnSpc>
              <a:spcBef>
                <a:spcPts val="95"/>
              </a:spcBef>
              <a:buFont typeface="Courier New" panose="02070309020205020404" pitchFamily="49" charset="0"/>
              <a:buChar char="o"/>
            </a:pPr>
            <a:r>
              <a:rPr lang="en-US" spc="-20" dirty="0">
                <a:solidFill>
                  <a:srgbClr val="12377E"/>
                </a:solidFill>
                <a:latin typeface="Lucida Sans"/>
              </a:rPr>
              <a:t>CO Access requires active Medicaid enrollment and Medicaid ID</a:t>
            </a:r>
          </a:p>
          <a:p>
            <a:pPr marR="5080" lvl="8" algn="l">
              <a:lnSpc>
                <a:spcPct val="114599"/>
              </a:lnSpc>
              <a:spcBef>
                <a:spcPts val="95"/>
              </a:spcBef>
            </a:pPr>
            <a:endParaRPr lang="en-US" spc="-20" dirty="0">
              <a:solidFill>
                <a:srgbClr val="12377E"/>
              </a:solidFill>
              <a:latin typeface="Lucida Sans"/>
            </a:endParaRPr>
          </a:p>
          <a:p>
            <a:pPr marR="5080" lvl="8" algn="l">
              <a:lnSpc>
                <a:spcPct val="114599"/>
              </a:lnSpc>
              <a:spcBef>
                <a:spcPts val="95"/>
              </a:spcBef>
            </a:pPr>
            <a:endParaRPr lang="en-US" spc="-20" dirty="0">
              <a:solidFill>
                <a:srgbClr val="12377E"/>
              </a:solidFill>
              <a:latin typeface="Lucida Sans"/>
            </a:endParaRPr>
          </a:p>
          <a:p>
            <a:pPr marR="5080" lvl="8" algn="ctr">
              <a:lnSpc>
                <a:spcPct val="114599"/>
              </a:lnSpc>
              <a:spcBef>
                <a:spcPts val="95"/>
              </a:spcBef>
            </a:pPr>
            <a:r>
              <a:rPr lang="en-US" b="1" spc="-20" dirty="0">
                <a:solidFill>
                  <a:srgbClr val="12377E"/>
                </a:solidFill>
                <a:latin typeface="Lucida Sans"/>
              </a:rPr>
              <a:t>All applications are submitted within 5 business days of application completion and fee payment.</a:t>
            </a:r>
          </a:p>
        </p:txBody>
      </p:sp>
      <p:sp>
        <p:nvSpPr>
          <p:cNvPr id="18" name="object 5">
            <a:extLst>
              <a:ext uri="{FF2B5EF4-FFF2-40B4-BE49-F238E27FC236}">
                <a16:creationId xmlns:a16="http://schemas.microsoft.com/office/drawing/2014/main" id="{4B9247DF-FB80-48BF-9516-86D7BCBD9E85}"/>
              </a:ext>
            </a:extLst>
          </p:cNvPr>
          <p:cNvSpPr txBox="1">
            <a:spLocks noGrp="1"/>
          </p:cNvSpPr>
          <p:nvPr>
            <p:ph type="body" idx="1"/>
          </p:nvPr>
        </p:nvSpPr>
        <p:spPr>
          <a:xfrm>
            <a:off x="1676400" y="640644"/>
            <a:ext cx="9711378" cy="1454822"/>
          </a:xfrm>
          <a:prstGeom prst="rect">
            <a:avLst/>
          </a:prstGeom>
        </p:spPr>
        <p:txBody>
          <a:bodyPr vert="horz" wrap="square" lIns="0" tIns="88900" rIns="0" bIns="0" rtlCol="0">
            <a:spAutoFit/>
          </a:bodyPr>
          <a:lstStyle/>
          <a:p>
            <a:pPr marL="12700" marR="6388735">
              <a:lnSpc>
                <a:spcPts val="5550"/>
              </a:lnSpc>
              <a:spcBef>
                <a:spcPts val="700"/>
              </a:spcBef>
            </a:pPr>
            <a:r>
              <a:rPr lang="en-US" sz="3800" spc="-300" dirty="0"/>
              <a:t>New Practice Intake Process</a:t>
            </a:r>
            <a:endParaRPr lang="en-US" sz="3800" spc="-2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Rounded Corners 43">
            <a:extLst>
              <a:ext uri="{FF2B5EF4-FFF2-40B4-BE49-F238E27FC236}">
                <a16:creationId xmlns:a16="http://schemas.microsoft.com/office/drawing/2014/main" id="{1C2FF4F7-8831-4F61-9305-36EBD25864F7}"/>
              </a:ext>
            </a:extLst>
          </p:cNvPr>
          <p:cNvSpPr/>
          <p:nvPr/>
        </p:nvSpPr>
        <p:spPr>
          <a:xfrm>
            <a:off x="9982200" y="2624316"/>
            <a:ext cx="7186261" cy="7026021"/>
          </a:xfrm>
          <a:prstGeom prst="roundRect">
            <a:avLst>
              <a:gd name="adj" fmla="val 6032"/>
            </a:avLst>
          </a:prstGeom>
          <a:noFill/>
          <a:ln w="76200">
            <a:solidFill>
              <a:srgbClr val="123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9788CD63-2471-47AF-A22E-46CE30627274}"/>
              </a:ext>
            </a:extLst>
          </p:cNvPr>
          <p:cNvSpPr/>
          <p:nvPr/>
        </p:nvSpPr>
        <p:spPr>
          <a:xfrm>
            <a:off x="1729139" y="2872217"/>
            <a:ext cx="7186261" cy="2679047"/>
          </a:xfrm>
          <a:prstGeom prst="roundRect">
            <a:avLst/>
          </a:prstGeom>
          <a:noFill/>
          <a:ln w="76200">
            <a:solidFill>
              <a:srgbClr val="123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5"/>
          <p:cNvSpPr/>
          <p:nvPr/>
        </p:nvSpPr>
        <p:spPr>
          <a:xfrm>
            <a:off x="2032340" y="2500679"/>
            <a:ext cx="4672330" cy="598170"/>
          </a:xfrm>
          <a:custGeom>
            <a:avLst/>
            <a:gdLst/>
            <a:ahLst/>
            <a:cxnLst/>
            <a:rect l="l" t="t" r="r" b="b"/>
            <a:pathLst>
              <a:path w="4672330" h="598169">
                <a:moveTo>
                  <a:pt x="4472731" y="597848"/>
                </a:moveTo>
                <a:lnTo>
                  <a:pt x="199382" y="597848"/>
                </a:lnTo>
                <a:lnTo>
                  <a:pt x="169113" y="585310"/>
                </a:lnTo>
                <a:lnTo>
                  <a:pt x="127814" y="560043"/>
                </a:lnTo>
                <a:lnTo>
                  <a:pt x="90646" y="528329"/>
                </a:lnTo>
                <a:lnTo>
                  <a:pt x="58932" y="491161"/>
                </a:lnTo>
                <a:lnTo>
                  <a:pt x="33665" y="449862"/>
                </a:lnTo>
                <a:lnTo>
                  <a:pt x="15192" y="405263"/>
                </a:lnTo>
                <a:lnTo>
                  <a:pt x="3855" y="358194"/>
                </a:lnTo>
                <a:lnTo>
                  <a:pt x="0" y="309487"/>
                </a:lnTo>
                <a:lnTo>
                  <a:pt x="3855" y="260780"/>
                </a:lnTo>
                <a:lnTo>
                  <a:pt x="15192" y="213712"/>
                </a:lnTo>
                <a:lnTo>
                  <a:pt x="33665" y="169112"/>
                </a:lnTo>
                <a:lnTo>
                  <a:pt x="58932" y="127813"/>
                </a:lnTo>
                <a:lnTo>
                  <a:pt x="90646" y="90646"/>
                </a:lnTo>
                <a:lnTo>
                  <a:pt x="127814" y="58931"/>
                </a:lnTo>
                <a:lnTo>
                  <a:pt x="169113" y="33665"/>
                </a:lnTo>
                <a:lnTo>
                  <a:pt x="213712" y="15191"/>
                </a:lnTo>
                <a:lnTo>
                  <a:pt x="260781" y="3855"/>
                </a:lnTo>
                <a:lnTo>
                  <a:pt x="309483" y="0"/>
                </a:lnTo>
                <a:lnTo>
                  <a:pt x="4362630" y="0"/>
                </a:lnTo>
                <a:lnTo>
                  <a:pt x="4411332" y="3855"/>
                </a:lnTo>
                <a:lnTo>
                  <a:pt x="4458401" y="15191"/>
                </a:lnTo>
                <a:lnTo>
                  <a:pt x="4503000" y="33665"/>
                </a:lnTo>
                <a:lnTo>
                  <a:pt x="4544299" y="58931"/>
                </a:lnTo>
                <a:lnTo>
                  <a:pt x="4581466" y="90646"/>
                </a:lnTo>
                <a:lnTo>
                  <a:pt x="4613181" y="127813"/>
                </a:lnTo>
                <a:lnTo>
                  <a:pt x="4638447" y="169112"/>
                </a:lnTo>
                <a:lnTo>
                  <a:pt x="4656921" y="213712"/>
                </a:lnTo>
                <a:lnTo>
                  <a:pt x="4668258" y="260780"/>
                </a:lnTo>
                <a:lnTo>
                  <a:pt x="4672114" y="309487"/>
                </a:lnTo>
                <a:lnTo>
                  <a:pt x="4668258" y="358194"/>
                </a:lnTo>
                <a:lnTo>
                  <a:pt x="4656921" y="405263"/>
                </a:lnTo>
                <a:lnTo>
                  <a:pt x="4638447" y="449862"/>
                </a:lnTo>
                <a:lnTo>
                  <a:pt x="4613181" y="491161"/>
                </a:lnTo>
                <a:lnTo>
                  <a:pt x="4581466" y="528329"/>
                </a:lnTo>
                <a:lnTo>
                  <a:pt x="4544299" y="560043"/>
                </a:lnTo>
                <a:lnTo>
                  <a:pt x="4503000" y="585310"/>
                </a:lnTo>
                <a:lnTo>
                  <a:pt x="4472731" y="597848"/>
                </a:lnTo>
                <a:close/>
              </a:path>
            </a:pathLst>
          </a:custGeom>
          <a:solidFill>
            <a:srgbClr val="12377E"/>
          </a:solidFill>
        </p:spPr>
        <p:txBody>
          <a:bodyPr wrap="square" lIns="0" tIns="0" rIns="0" bIns="0" rtlCol="0"/>
          <a:lstStyle/>
          <a:p>
            <a:endParaRPr/>
          </a:p>
        </p:txBody>
      </p:sp>
      <p:sp>
        <p:nvSpPr>
          <p:cNvPr id="6" name="object 6"/>
          <p:cNvSpPr txBox="1"/>
          <p:nvPr/>
        </p:nvSpPr>
        <p:spPr>
          <a:xfrm>
            <a:off x="2407073" y="2619490"/>
            <a:ext cx="3746500" cy="299720"/>
          </a:xfrm>
          <a:prstGeom prst="rect">
            <a:avLst/>
          </a:prstGeom>
        </p:spPr>
        <p:txBody>
          <a:bodyPr vert="horz" wrap="square" lIns="0" tIns="12700" rIns="0" bIns="0" rtlCol="0">
            <a:spAutoFit/>
          </a:bodyPr>
          <a:lstStyle/>
          <a:p>
            <a:pPr marL="12700">
              <a:lnSpc>
                <a:spcPct val="100000"/>
              </a:lnSpc>
              <a:spcBef>
                <a:spcPts val="100"/>
              </a:spcBef>
            </a:pPr>
            <a:r>
              <a:rPr sz="1800" spc="-225" dirty="0">
                <a:solidFill>
                  <a:srgbClr val="FFFFFF"/>
                </a:solidFill>
                <a:latin typeface="Lucida Sans"/>
                <a:cs typeface="Lucida Sans"/>
              </a:rPr>
              <a:t>1.</a:t>
            </a:r>
            <a:r>
              <a:rPr sz="1800" spc="-385" dirty="0">
                <a:solidFill>
                  <a:srgbClr val="FFFFFF"/>
                </a:solidFill>
                <a:latin typeface="Lucida Sans"/>
                <a:cs typeface="Lucida Sans"/>
              </a:rPr>
              <a:t> </a:t>
            </a:r>
            <a:r>
              <a:rPr sz="1800" spc="-35" dirty="0">
                <a:solidFill>
                  <a:srgbClr val="FFFFFF"/>
                </a:solidFill>
                <a:latin typeface="Lucida Sans"/>
                <a:cs typeface="Lucida Sans"/>
              </a:rPr>
              <a:t>Initiate</a:t>
            </a:r>
            <a:r>
              <a:rPr sz="1800" spc="-25" dirty="0">
                <a:solidFill>
                  <a:srgbClr val="FFFFFF"/>
                </a:solidFill>
                <a:latin typeface="Lucida Sans"/>
                <a:cs typeface="Lucida Sans"/>
              </a:rPr>
              <a:t> </a:t>
            </a:r>
            <a:r>
              <a:rPr sz="1800" dirty="0">
                <a:solidFill>
                  <a:srgbClr val="FFFFFF"/>
                </a:solidFill>
                <a:latin typeface="Lucida Sans"/>
                <a:cs typeface="Lucida Sans"/>
              </a:rPr>
              <a:t>New</a:t>
            </a:r>
            <a:r>
              <a:rPr sz="1800" spc="-25" dirty="0">
                <a:solidFill>
                  <a:srgbClr val="FFFFFF"/>
                </a:solidFill>
                <a:latin typeface="Lucida Sans"/>
                <a:cs typeface="Lucida Sans"/>
              </a:rPr>
              <a:t> </a:t>
            </a:r>
            <a:r>
              <a:rPr sz="1800" dirty="0">
                <a:solidFill>
                  <a:srgbClr val="FFFFFF"/>
                </a:solidFill>
                <a:latin typeface="Lucida Sans"/>
                <a:cs typeface="Lucida Sans"/>
              </a:rPr>
              <a:t>Provider</a:t>
            </a:r>
            <a:r>
              <a:rPr sz="1800" spc="-25" dirty="0">
                <a:solidFill>
                  <a:srgbClr val="FFFFFF"/>
                </a:solidFill>
                <a:latin typeface="Lucida Sans"/>
                <a:cs typeface="Lucida Sans"/>
              </a:rPr>
              <a:t> </a:t>
            </a:r>
            <a:r>
              <a:rPr sz="1800" spc="-30" dirty="0">
                <a:solidFill>
                  <a:srgbClr val="FFFFFF"/>
                </a:solidFill>
                <a:latin typeface="Lucida Sans"/>
                <a:cs typeface="Lucida Sans"/>
              </a:rPr>
              <a:t>Application</a:t>
            </a:r>
            <a:endParaRPr sz="1800">
              <a:latin typeface="Lucida Sans"/>
              <a:cs typeface="Lucida Sans"/>
            </a:endParaRPr>
          </a:p>
        </p:txBody>
      </p:sp>
      <p:sp>
        <p:nvSpPr>
          <p:cNvPr id="28" name="Rectangle: Rounded Corners 27">
            <a:extLst>
              <a:ext uri="{FF2B5EF4-FFF2-40B4-BE49-F238E27FC236}">
                <a16:creationId xmlns:a16="http://schemas.microsoft.com/office/drawing/2014/main" id="{D04CDA1C-3029-4C63-A2F7-E396A7CBA0F7}"/>
              </a:ext>
            </a:extLst>
          </p:cNvPr>
          <p:cNvSpPr/>
          <p:nvPr/>
        </p:nvSpPr>
        <p:spPr>
          <a:xfrm>
            <a:off x="1729139" y="6187840"/>
            <a:ext cx="7186261" cy="794678"/>
          </a:xfrm>
          <a:prstGeom prst="roundRect">
            <a:avLst/>
          </a:prstGeom>
          <a:noFill/>
          <a:ln w="76200">
            <a:solidFill>
              <a:srgbClr val="123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10"/>
          <p:cNvSpPr/>
          <p:nvPr/>
        </p:nvSpPr>
        <p:spPr>
          <a:xfrm>
            <a:off x="2169701" y="5908401"/>
            <a:ext cx="4672330" cy="598170"/>
          </a:xfrm>
          <a:custGeom>
            <a:avLst/>
            <a:gdLst/>
            <a:ahLst/>
            <a:cxnLst/>
            <a:rect l="l" t="t" r="r" b="b"/>
            <a:pathLst>
              <a:path w="4672330" h="598170">
                <a:moveTo>
                  <a:pt x="4472731" y="597848"/>
                </a:moveTo>
                <a:lnTo>
                  <a:pt x="199381" y="597848"/>
                </a:lnTo>
                <a:lnTo>
                  <a:pt x="169113" y="585310"/>
                </a:lnTo>
                <a:lnTo>
                  <a:pt x="127814" y="560044"/>
                </a:lnTo>
                <a:lnTo>
                  <a:pt x="90646" y="528329"/>
                </a:lnTo>
                <a:lnTo>
                  <a:pt x="58932" y="491162"/>
                </a:lnTo>
                <a:lnTo>
                  <a:pt x="33665" y="449863"/>
                </a:lnTo>
                <a:lnTo>
                  <a:pt x="15192" y="405263"/>
                </a:lnTo>
                <a:lnTo>
                  <a:pt x="3855" y="358194"/>
                </a:lnTo>
                <a:lnTo>
                  <a:pt x="0" y="309488"/>
                </a:lnTo>
                <a:lnTo>
                  <a:pt x="3855" y="260781"/>
                </a:lnTo>
                <a:lnTo>
                  <a:pt x="15192" y="213712"/>
                </a:lnTo>
                <a:lnTo>
                  <a:pt x="33665" y="169112"/>
                </a:lnTo>
                <a:lnTo>
                  <a:pt x="58932" y="127814"/>
                </a:lnTo>
                <a:lnTo>
                  <a:pt x="90646" y="90647"/>
                </a:lnTo>
                <a:lnTo>
                  <a:pt x="127814" y="58932"/>
                </a:lnTo>
                <a:lnTo>
                  <a:pt x="169113" y="33665"/>
                </a:lnTo>
                <a:lnTo>
                  <a:pt x="213712" y="15192"/>
                </a:lnTo>
                <a:lnTo>
                  <a:pt x="260781" y="3855"/>
                </a:lnTo>
                <a:lnTo>
                  <a:pt x="309486" y="0"/>
                </a:lnTo>
                <a:lnTo>
                  <a:pt x="4362627" y="0"/>
                </a:lnTo>
                <a:lnTo>
                  <a:pt x="4411332" y="3855"/>
                </a:lnTo>
                <a:lnTo>
                  <a:pt x="4458400" y="15192"/>
                </a:lnTo>
                <a:lnTo>
                  <a:pt x="4503000" y="33665"/>
                </a:lnTo>
                <a:lnTo>
                  <a:pt x="4544299" y="58932"/>
                </a:lnTo>
                <a:lnTo>
                  <a:pt x="4581466" y="90647"/>
                </a:lnTo>
                <a:lnTo>
                  <a:pt x="4613181" y="127814"/>
                </a:lnTo>
                <a:lnTo>
                  <a:pt x="4638447" y="169112"/>
                </a:lnTo>
                <a:lnTo>
                  <a:pt x="4656921" y="213712"/>
                </a:lnTo>
                <a:lnTo>
                  <a:pt x="4668258" y="260781"/>
                </a:lnTo>
                <a:lnTo>
                  <a:pt x="4672113" y="309488"/>
                </a:lnTo>
                <a:lnTo>
                  <a:pt x="4668258" y="358194"/>
                </a:lnTo>
                <a:lnTo>
                  <a:pt x="4656921" y="405263"/>
                </a:lnTo>
                <a:lnTo>
                  <a:pt x="4638447" y="449863"/>
                </a:lnTo>
                <a:lnTo>
                  <a:pt x="4613181" y="491162"/>
                </a:lnTo>
                <a:lnTo>
                  <a:pt x="4581466" y="528329"/>
                </a:lnTo>
                <a:lnTo>
                  <a:pt x="4544299" y="560044"/>
                </a:lnTo>
                <a:lnTo>
                  <a:pt x="4503000" y="585310"/>
                </a:lnTo>
                <a:lnTo>
                  <a:pt x="4472731" y="597848"/>
                </a:lnTo>
                <a:close/>
              </a:path>
            </a:pathLst>
          </a:custGeom>
          <a:solidFill>
            <a:srgbClr val="12377E"/>
          </a:solidFill>
        </p:spPr>
        <p:txBody>
          <a:bodyPr wrap="square" lIns="0" tIns="0" rIns="0" bIns="0" rtlCol="0"/>
          <a:lstStyle/>
          <a:p>
            <a:endParaRPr/>
          </a:p>
        </p:txBody>
      </p:sp>
      <p:sp>
        <p:nvSpPr>
          <p:cNvPr id="12" name="object 12"/>
          <p:cNvSpPr txBox="1"/>
          <p:nvPr/>
        </p:nvSpPr>
        <p:spPr>
          <a:xfrm>
            <a:off x="2342473" y="6027211"/>
            <a:ext cx="4760595" cy="289823"/>
          </a:xfrm>
          <a:prstGeom prst="rect">
            <a:avLst/>
          </a:prstGeom>
        </p:spPr>
        <p:txBody>
          <a:bodyPr vert="horz" wrap="square" lIns="0" tIns="12700" rIns="0" bIns="0" rtlCol="0">
            <a:spAutoFit/>
          </a:bodyPr>
          <a:lstStyle/>
          <a:p>
            <a:pPr marL="12700">
              <a:lnSpc>
                <a:spcPct val="100000"/>
              </a:lnSpc>
              <a:spcBef>
                <a:spcPts val="100"/>
              </a:spcBef>
            </a:pPr>
            <a:r>
              <a:rPr sz="1800" spc="-55" dirty="0">
                <a:solidFill>
                  <a:srgbClr val="FFFFFF"/>
                </a:solidFill>
                <a:latin typeface="Lucida Sans"/>
                <a:cs typeface="Lucida Sans"/>
              </a:rPr>
              <a:t>2.</a:t>
            </a:r>
            <a:r>
              <a:rPr sz="1800" spc="-70" dirty="0">
                <a:solidFill>
                  <a:srgbClr val="FFFFFF"/>
                </a:solidFill>
                <a:latin typeface="Lucida Sans"/>
                <a:cs typeface="Lucida Sans"/>
              </a:rPr>
              <a:t> </a:t>
            </a:r>
            <a:r>
              <a:rPr sz="1800" spc="-20" dirty="0">
                <a:solidFill>
                  <a:srgbClr val="FFFFFF"/>
                </a:solidFill>
                <a:latin typeface="Lucida Sans"/>
                <a:cs typeface="Lucida Sans"/>
              </a:rPr>
              <a:t>Complete</a:t>
            </a:r>
            <a:r>
              <a:rPr sz="1800" spc="-70" dirty="0">
                <a:solidFill>
                  <a:srgbClr val="FFFFFF"/>
                </a:solidFill>
                <a:latin typeface="Lucida Sans"/>
                <a:cs typeface="Lucida Sans"/>
              </a:rPr>
              <a:t> </a:t>
            </a:r>
            <a:r>
              <a:rPr sz="1800" spc="-55" dirty="0">
                <a:solidFill>
                  <a:srgbClr val="FFFFFF"/>
                </a:solidFill>
                <a:latin typeface="Lucida Sans"/>
                <a:cs typeface="Lucida Sans"/>
              </a:rPr>
              <a:t>Online</a:t>
            </a:r>
            <a:r>
              <a:rPr sz="1800" spc="-65" dirty="0">
                <a:solidFill>
                  <a:srgbClr val="FFFFFF"/>
                </a:solidFill>
                <a:latin typeface="Lucida Sans"/>
                <a:cs typeface="Lucida Sans"/>
              </a:rPr>
              <a:t> </a:t>
            </a:r>
            <a:r>
              <a:rPr sz="1800" spc="-10" dirty="0">
                <a:solidFill>
                  <a:srgbClr val="FFFFFF"/>
                </a:solidFill>
                <a:latin typeface="Lucida Sans"/>
                <a:cs typeface="Lucida Sans"/>
              </a:rPr>
              <a:t>Application</a:t>
            </a:r>
            <a:endParaRPr sz="1800" dirty="0">
              <a:latin typeface="Lucida Sans"/>
              <a:cs typeface="Lucida Sans"/>
            </a:endParaRPr>
          </a:p>
        </p:txBody>
      </p:sp>
      <p:sp>
        <p:nvSpPr>
          <p:cNvPr id="16" name="object 16"/>
          <p:cNvSpPr/>
          <p:nvPr/>
        </p:nvSpPr>
        <p:spPr>
          <a:xfrm>
            <a:off x="2190467" y="7379767"/>
            <a:ext cx="4672330" cy="598170"/>
          </a:xfrm>
          <a:custGeom>
            <a:avLst/>
            <a:gdLst/>
            <a:ahLst/>
            <a:cxnLst/>
            <a:rect l="l" t="t" r="r" b="b"/>
            <a:pathLst>
              <a:path w="4672330" h="598170">
                <a:moveTo>
                  <a:pt x="4472731" y="597848"/>
                </a:moveTo>
                <a:lnTo>
                  <a:pt x="199381" y="597848"/>
                </a:lnTo>
                <a:lnTo>
                  <a:pt x="169113" y="585310"/>
                </a:lnTo>
                <a:lnTo>
                  <a:pt x="127814" y="560043"/>
                </a:lnTo>
                <a:lnTo>
                  <a:pt x="90646" y="528329"/>
                </a:lnTo>
                <a:lnTo>
                  <a:pt x="58932" y="491162"/>
                </a:lnTo>
                <a:lnTo>
                  <a:pt x="33665" y="449863"/>
                </a:lnTo>
                <a:lnTo>
                  <a:pt x="15192" y="405264"/>
                </a:lnTo>
                <a:lnTo>
                  <a:pt x="3855" y="358195"/>
                </a:lnTo>
                <a:lnTo>
                  <a:pt x="0" y="309488"/>
                </a:lnTo>
                <a:lnTo>
                  <a:pt x="3855" y="260781"/>
                </a:lnTo>
                <a:lnTo>
                  <a:pt x="15192" y="213712"/>
                </a:lnTo>
                <a:lnTo>
                  <a:pt x="33665" y="169113"/>
                </a:lnTo>
                <a:lnTo>
                  <a:pt x="58932" y="127814"/>
                </a:lnTo>
                <a:lnTo>
                  <a:pt x="90646" y="90646"/>
                </a:lnTo>
                <a:lnTo>
                  <a:pt x="127814" y="58931"/>
                </a:lnTo>
                <a:lnTo>
                  <a:pt x="169113" y="33665"/>
                </a:lnTo>
                <a:lnTo>
                  <a:pt x="213712" y="15192"/>
                </a:lnTo>
                <a:lnTo>
                  <a:pt x="260781" y="3855"/>
                </a:lnTo>
                <a:lnTo>
                  <a:pt x="309487" y="0"/>
                </a:lnTo>
                <a:lnTo>
                  <a:pt x="4362625" y="0"/>
                </a:lnTo>
                <a:lnTo>
                  <a:pt x="4411332" y="3855"/>
                </a:lnTo>
                <a:lnTo>
                  <a:pt x="4458401" y="15192"/>
                </a:lnTo>
                <a:lnTo>
                  <a:pt x="4503000" y="33665"/>
                </a:lnTo>
                <a:lnTo>
                  <a:pt x="4544299" y="58931"/>
                </a:lnTo>
                <a:lnTo>
                  <a:pt x="4581466" y="90646"/>
                </a:lnTo>
                <a:lnTo>
                  <a:pt x="4613181" y="127814"/>
                </a:lnTo>
                <a:lnTo>
                  <a:pt x="4638447" y="169113"/>
                </a:lnTo>
                <a:lnTo>
                  <a:pt x="4656921" y="213712"/>
                </a:lnTo>
                <a:lnTo>
                  <a:pt x="4668257" y="260781"/>
                </a:lnTo>
                <a:lnTo>
                  <a:pt x="4672113" y="309488"/>
                </a:lnTo>
                <a:lnTo>
                  <a:pt x="4668257" y="358195"/>
                </a:lnTo>
                <a:lnTo>
                  <a:pt x="4656921" y="405264"/>
                </a:lnTo>
                <a:lnTo>
                  <a:pt x="4638447" y="449863"/>
                </a:lnTo>
                <a:lnTo>
                  <a:pt x="4613181" y="491162"/>
                </a:lnTo>
                <a:lnTo>
                  <a:pt x="4581466" y="528329"/>
                </a:lnTo>
                <a:lnTo>
                  <a:pt x="4544299" y="560043"/>
                </a:lnTo>
                <a:lnTo>
                  <a:pt x="4503000" y="585310"/>
                </a:lnTo>
                <a:lnTo>
                  <a:pt x="4472731" y="597848"/>
                </a:lnTo>
                <a:close/>
              </a:path>
            </a:pathLst>
          </a:custGeom>
          <a:solidFill>
            <a:srgbClr val="12377E"/>
          </a:solidFill>
        </p:spPr>
        <p:txBody>
          <a:bodyPr wrap="square" lIns="0" tIns="0" rIns="0" bIns="0" rtlCol="0"/>
          <a:lstStyle/>
          <a:p>
            <a:endParaRPr/>
          </a:p>
        </p:txBody>
      </p:sp>
      <p:sp>
        <p:nvSpPr>
          <p:cNvPr id="17" name="object 17"/>
          <p:cNvSpPr txBox="1"/>
          <p:nvPr/>
        </p:nvSpPr>
        <p:spPr>
          <a:xfrm>
            <a:off x="2363239" y="7498578"/>
            <a:ext cx="15367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Lucida Sans"/>
                <a:cs typeface="Lucida Sans"/>
              </a:rPr>
              <a:t>3.</a:t>
            </a:r>
            <a:r>
              <a:rPr sz="1800" spc="-100" dirty="0">
                <a:solidFill>
                  <a:srgbClr val="FFFFFF"/>
                </a:solidFill>
                <a:latin typeface="Lucida Sans"/>
                <a:cs typeface="Lucida Sans"/>
              </a:rPr>
              <a:t> </a:t>
            </a:r>
            <a:r>
              <a:rPr sz="1800" spc="70" dirty="0">
                <a:solidFill>
                  <a:srgbClr val="FFFFFF"/>
                </a:solidFill>
                <a:latin typeface="Lucida Sans"/>
                <a:cs typeface="Lucida Sans"/>
              </a:rPr>
              <a:t>Pay</a:t>
            </a:r>
            <a:r>
              <a:rPr sz="1800" spc="-100" dirty="0">
                <a:solidFill>
                  <a:srgbClr val="FFFFFF"/>
                </a:solidFill>
                <a:latin typeface="Lucida Sans"/>
                <a:cs typeface="Lucida Sans"/>
              </a:rPr>
              <a:t> </a:t>
            </a:r>
            <a:r>
              <a:rPr sz="1800" spc="-10" dirty="0">
                <a:solidFill>
                  <a:srgbClr val="FFFFFF"/>
                </a:solidFill>
                <a:latin typeface="Lucida Sans"/>
                <a:cs typeface="Lucida Sans"/>
              </a:rPr>
              <a:t>Invoice</a:t>
            </a:r>
            <a:endParaRPr sz="1800" dirty="0">
              <a:latin typeface="Lucida Sans"/>
              <a:cs typeface="Lucida Sans"/>
            </a:endParaRPr>
          </a:p>
        </p:txBody>
      </p:sp>
      <p:sp>
        <p:nvSpPr>
          <p:cNvPr id="24" name="object 24"/>
          <p:cNvSpPr/>
          <p:nvPr/>
        </p:nvSpPr>
        <p:spPr>
          <a:xfrm>
            <a:off x="10397469" y="2358056"/>
            <a:ext cx="4672330" cy="598170"/>
          </a:xfrm>
          <a:custGeom>
            <a:avLst/>
            <a:gdLst/>
            <a:ahLst/>
            <a:cxnLst/>
            <a:rect l="l" t="t" r="r" b="b"/>
            <a:pathLst>
              <a:path w="4672330" h="598169">
                <a:moveTo>
                  <a:pt x="4472731" y="597848"/>
                </a:moveTo>
                <a:lnTo>
                  <a:pt x="199382" y="597848"/>
                </a:lnTo>
                <a:lnTo>
                  <a:pt x="169113" y="585310"/>
                </a:lnTo>
                <a:lnTo>
                  <a:pt x="127814" y="560043"/>
                </a:lnTo>
                <a:lnTo>
                  <a:pt x="90646" y="528329"/>
                </a:lnTo>
                <a:lnTo>
                  <a:pt x="58932" y="491161"/>
                </a:lnTo>
                <a:lnTo>
                  <a:pt x="33665" y="449862"/>
                </a:lnTo>
                <a:lnTo>
                  <a:pt x="15192" y="405263"/>
                </a:lnTo>
                <a:lnTo>
                  <a:pt x="3855" y="358194"/>
                </a:lnTo>
                <a:lnTo>
                  <a:pt x="0" y="309487"/>
                </a:lnTo>
                <a:lnTo>
                  <a:pt x="3855" y="260780"/>
                </a:lnTo>
                <a:lnTo>
                  <a:pt x="15192" y="213712"/>
                </a:lnTo>
                <a:lnTo>
                  <a:pt x="33665" y="169112"/>
                </a:lnTo>
                <a:lnTo>
                  <a:pt x="58932" y="127813"/>
                </a:lnTo>
                <a:lnTo>
                  <a:pt x="90646" y="90646"/>
                </a:lnTo>
                <a:lnTo>
                  <a:pt x="127814" y="58931"/>
                </a:lnTo>
                <a:lnTo>
                  <a:pt x="169113" y="33665"/>
                </a:lnTo>
                <a:lnTo>
                  <a:pt x="213712" y="15191"/>
                </a:lnTo>
                <a:lnTo>
                  <a:pt x="260781" y="3855"/>
                </a:lnTo>
                <a:lnTo>
                  <a:pt x="309483" y="0"/>
                </a:lnTo>
                <a:lnTo>
                  <a:pt x="4362631" y="0"/>
                </a:lnTo>
                <a:lnTo>
                  <a:pt x="4411332" y="3855"/>
                </a:lnTo>
                <a:lnTo>
                  <a:pt x="4458401" y="15191"/>
                </a:lnTo>
                <a:lnTo>
                  <a:pt x="4503000" y="33665"/>
                </a:lnTo>
                <a:lnTo>
                  <a:pt x="4544299" y="58931"/>
                </a:lnTo>
                <a:lnTo>
                  <a:pt x="4581466" y="90646"/>
                </a:lnTo>
                <a:lnTo>
                  <a:pt x="4613181" y="127813"/>
                </a:lnTo>
                <a:lnTo>
                  <a:pt x="4638447" y="169112"/>
                </a:lnTo>
                <a:lnTo>
                  <a:pt x="4656921" y="213712"/>
                </a:lnTo>
                <a:lnTo>
                  <a:pt x="4668259" y="260780"/>
                </a:lnTo>
                <a:lnTo>
                  <a:pt x="4672114" y="309487"/>
                </a:lnTo>
                <a:lnTo>
                  <a:pt x="4668259" y="358194"/>
                </a:lnTo>
                <a:lnTo>
                  <a:pt x="4656921" y="405263"/>
                </a:lnTo>
                <a:lnTo>
                  <a:pt x="4638447" y="449862"/>
                </a:lnTo>
                <a:lnTo>
                  <a:pt x="4613181" y="491161"/>
                </a:lnTo>
                <a:lnTo>
                  <a:pt x="4581466" y="528329"/>
                </a:lnTo>
                <a:lnTo>
                  <a:pt x="4544299" y="560043"/>
                </a:lnTo>
                <a:lnTo>
                  <a:pt x="4503000" y="585310"/>
                </a:lnTo>
                <a:lnTo>
                  <a:pt x="4472731" y="597848"/>
                </a:lnTo>
                <a:close/>
              </a:path>
            </a:pathLst>
          </a:custGeom>
          <a:solidFill>
            <a:srgbClr val="12377E"/>
          </a:solidFill>
        </p:spPr>
        <p:txBody>
          <a:bodyPr wrap="square" lIns="0" tIns="0" rIns="0" bIns="0" rtlCol="0"/>
          <a:lstStyle/>
          <a:p>
            <a:endParaRPr/>
          </a:p>
        </p:txBody>
      </p:sp>
      <p:sp>
        <p:nvSpPr>
          <p:cNvPr id="25" name="object 25"/>
          <p:cNvSpPr txBox="1"/>
          <p:nvPr/>
        </p:nvSpPr>
        <p:spPr>
          <a:xfrm>
            <a:off x="10570241" y="2476867"/>
            <a:ext cx="1690370" cy="299720"/>
          </a:xfrm>
          <a:prstGeom prst="rect">
            <a:avLst/>
          </a:prstGeom>
        </p:spPr>
        <p:txBody>
          <a:bodyPr vert="horz" wrap="square" lIns="0" tIns="12700" rIns="0" bIns="0" rtlCol="0">
            <a:spAutoFit/>
          </a:bodyPr>
          <a:lstStyle/>
          <a:p>
            <a:pPr marL="12700">
              <a:lnSpc>
                <a:spcPct val="100000"/>
              </a:lnSpc>
              <a:spcBef>
                <a:spcPts val="100"/>
              </a:spcBef>
            </a:pPr>
            <a:r>
              <a:rPr sz="1800" spc="-30" dirty="0">
                <a:solidFill>
                  <a:srgbClr val="FFFFFF"/>
                </a:solidFill>
                <a:latin typeface="Lucida Sans"/>
                <a:cs typeface="Lucida Sans"/>
              </a:rPr>
              <a:t>Things</a:t>
            </a:r>
            <a:r>
              <a:rPr sz="1800" spc="-114" dirty="0">
                <a:solidFill>
                  <a:srgbClr val="FFFFFF"/>
                </a:solidFill>
                <a:latin typeface="Lucida Sans"/>
                <a:cs typeface="Lucida Sans"/>
              </a:rPr>
              <a:t> </a:t>
            </a:r>
            <a:r>
              <a:rPr sz="1800" dirty="0">
                <a:solidFill>
                  <a:srgbClr val="FFFFFF"/>
                </a:solidFill>
                <a:latin typeface="Lucida Sans"/>
                <a:cs typeface="Lucida Sans"/>
              </a:rPr>
              <a:t>to</a:t>
            </a:r>
            <a:r>
              <a:rPr sz="1800" spc="-110" dirty="0">
                <a:solidFill>
                  <a:srgbClr val="FFFFFF"/>
                </a:solidFill>
                <a:latin typeface="Lucida Sans"/>
                <a:cs typeface="Lucida Sans"/>
              </a:rPr>
              <a:t> </a:t>
            </a:r>
            <a:r>
              <a:rPr lang="en-US" sz="1800" spc="-20" dirty="0">
                <a:solidFill>
                  <a:srgbClr val="FFFFFF"/>
                </a:solidFill>
                <a:latin typeface="Lucida Sans"/>
                <a:cs typeface="Lucida Sans"/>
              </a:rPr>
              <a:t>N</a:t>
            </a:r>
            <a:r>
              <a:rPr sz="1800" spc="-20" dirty="0">
                <a:solidFill>
                  <a:srgbClr val="FFFFFF"/>
                </a:solidFill>
                <a:latin typeface="Lucida Sans"/>
                <a:cs typeface="Lucida Sans"/>
              </a:rPr>
              <a:t>ote</a:t>
            </a:r>
            <a:endParaRPr sz="1800" dirty="0">
              <a:latin typeface="Lucida Sans"/>
              <a:cs typeface="Lucida Sans"/>
            </a:endParaRPr>
          </a:p>
        </p:txBody>
      </p:sp>
      <p:sp>
        <p:nvSpPr>
          <p:cNvPr id="30" name="Rectangle: Rounded Corners 29">
            <a:extLst>
              <a:ext uri="{FF2B5EF4-FFF2-40B4-BE49-F238E27FC236}">
                <a16:creationId xmlns:a16="http://schemas.microsoft.com/office/drawing/2014/main" id="{9B2CCA0A-F177-425A-9AE5-463CEF41D8F1}"/>
              </a:ext>
            </a:extLst>
          </p:cNvPr>
          <p:cNvSpPr/>
          <p:nvPr/>
        </p:nvSpPr>
        <p:spPr>
          <a:xfrm>
            <a:off x="1729139" y="7786321"/>
            <a:ext cx="7186261" cy="1685617"/>
          </a:xfrm>
          <a:prstGeom prst="roundRect">
            <a:avLst/>
          </a:prstGeom>
          <a:noFill/>
          <a:ln w="76200">
            <a:solidFill>
              <a:srgbClr val="123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bject 5">
            <a:extLst>
              <a:ext uri="{FF2B5EF4-FFF2-40B4-BE49-F238E27FC236}">
                <a16:creationId xmlns:a16="http://schemas.microsoft.com/office/drawing/2014/main" id="{8B9CF12B-23F3-4DAF-BBBC-B28F822F6E40}"/>
              </a:ext>
            </a:extLst>
          </p:cNvPr>
          <p:cNvSpPr txBox="1">
            <a:spLocks/>
          </p:cNvSpPr>
          <p:nvPr/>
        </p:nvSpPr>
        <p:spPr>
          <a:xfrm>
            <a:off x="1676400" y="640644"/>
            <a:ext cx="10439400" cy="1454822"/>
          </a:xfrm>
          <a:prstGeom prst="rect">
            <a:avLst/>
          </a:prstGeom>
        </p:spPr>
        <p:txBody>
          <a:bodyPr vert="horz" wrap="square" lIns="0" tIns="8890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6388735">
              <a:lnSpc>
                <a:spcPts val="5550"/>
              </a:lnSpc>
              <a:spcBef>
                <a:spcPts val="700"/>
              </a:spcBef>
            </a:pPr>
            <a:r>
              <a:rPr lang="en-US" sz="3800" spc="-300" dirty="0">
                <a:solidFill>
                  <a:srgbClr val="12377E"/>
                </a:solidFill>
                <a:latin typeface="Lucida Sans" panose="020B0602030504020204" pitchFamily="34" charset="0"/>
              </a:rPr>
              <a:t>New Provider Application Process</a:t>
            </a:r>
            <a:endParaRPr lang="en-US" sz="3800" spc="-25" dirty="0">
              <a:solidFill>
                <a:srgbClr val="12377E"/>
              </a:solidFill>
              <a:latin typeface="Lucida Sans" panose="020B0602030504020204" pitchFamily="34" charset="0"/>
            </a:endParaRPr>
          </a:p>
        </p:txBody>
      </p:sp>
      <p:sp>
        <p:nvSpPr>
          <p:cNvPr id="40" name="object 6">
            <a:extLst>
              <a:ext uri="{FF2B5EF4-FFF2-40B4-BE49-F238E27FC236}">
                <a16:creationId xmlns:a16="http://schemas.microsoft.com/office/drawing/2014/main" id="{D1AF2142-18D2-423C-9913-2CEB99B9E932}"/>
              </a:ext>
            </a:extLst>
          </p:cNvPr>
          <p:cNvSpPr txBox="1"/>
          <p:nvPr/>
        </p:nvSpPr>
        <p:spPr>
          <a:xfrm>
            <a:off x="2032340" y="3165441"/>
            <a:ext cx="6339541" cy="2264979"/>
          </a:xfrm>
          <a:prstGeom prst="rect">
            <a:avLst/>
          </a:prstGeom>
        </p:spPr>
        <p:txBody>
          <a:bodyPr vert="horz" wrap="square" lIns="0" tIns="12065" rIns="0" bIns="0" rtlCol="0">
            <a:spAutoFit/>
          </a:bodyPr>
          <a:lstStyle/>
          <a:p>
            <a:pPr marL="231775" marR="5080" indent="-219075" algn="l">
              <a:lnSpc>
                <a:spcPct val="114599"/>
              </a:lnSpc>
              <a:spcBef>
                <a:spcPts val="95"/>
              </a:spcBef>
              <a:buFont typeface="Arial" panose="020B0604020202020204" pitchFamily="34" charset="0"/>
              <a:buChar char="•"/>
            </a:pPr>
            <a:r>
              <a:rPr lang="en-US" spc="-20" dirty="0">
                <a:solidFill>
                  <a:srgbClr val="12377E"/>
                </a:solidFill>
                <a:latin typeface="Lucida Sans"/>
              </a:rPr>
              <a:t>Email the Practice Health inbox with: </a:t>
            </a:r>
          </a:p>
          <a:p>
            <a:pPr marL="573088" marR="5080" indent="-342900" algn="l">
              <a:lnSpc>
                <a:spcPct val="114599"/>
              </a:lnSpc>
              <a:spcBef>
                <a:spcPts val="95"/>
              </a:spcBef>
              <a:buFont typeface="+mj-lt"/>
              <a:buAutoNum type="arabicPeriod"/>
            </a:pPr>
            <a:r>
              <a:rPr lang="en-US" spc="-20" dirty="0">
                <a:solidFill>
                  <a:srgbClr val="12377E"/>
                </a:solidFill>
                <a:latin typeface="Lucida Sans"/>
              </a:rPr>
              <a:t>Provider name and provider email</a:t>
            </a:r>
          </a:p>
          <a:p>
            <a:pPr marL="573088" marR="5080" indent="-342900" algn="l">
              <a:lnSpc>
                <a:spcPct val="114599"/>
              </a:lnSpc>
              <a:spcBef>
                <a:spcPts val="95"/>
              </a:spcBef>
              <a:buFont typeface="+mj-lt"/>
              <a:buAutoNum type="arabicPeriod"/>
            </a:pPr>
            <a:r>
              <a:rPr lang="en-US" spc="-20" dirty="0">
                <a:solidFill>
                  <a:srgbClr val="12377E"/>
                </a:solidFill>
                <a:latin typeface="Lucida Sans"/>
              </a:rPr>
              <a:t>CAQH login information (username and password)</a:t>
            </a:r>
          </a:p>
          <a:p>
            <a:pPr marL="573088" marR="5080" indent="-342900" algn="l">
              <a:lnSpc>
                <a:spcPct val="114599"/>
              </a:lnSpc>
              <a:spcBef>
                <a:spcPts val="95"/>
              </a:spcBef>
              <a:buFont typeface="+mj-lt"/>
              <a:buAutoNum type="arabicPeriod"/>
            </a:pPr>
            <a:r>
              <a:rPr lang="en-US" spc="-20" dirty="0">
                <a:solidFill>
                  <a:srgbClr val="12377E"/>
                </a:solidFill>
                <a:latin typeface="Lucida Sans"/>
              </a:rPr>
              <a:t>Admin profile(s) to connect to the application</a:t>
            </a:r>
          </a:p>
          <a:p>
            <a:pPr marL="573088" marR="5080" lvl="8" indent="-285750" algn="l">
              <a:lnSpc>
                <a:spcPct val="114599"/>
              </a:lnSpc>
              <a:spcBef>
                <a:spcPts val="95"/>
              </a:spcBef>
              <a:buFont typeface="Courier New" panose="02070309020205020404" pitchFamily="49" charset="0"/>
              <a:buChar char="o"/>
            </a:pPr>
            <a:r>
              <a:rPr lang="en-US" spc="-20" dirty="0">
                <a:solidFill>
                  <a:srgbClr val="12377E"/>
                </a:solidFill>
                <a:latin typeface="Lucida Sans"/>
              </a:rPr>
              <a:t>For any office administrator(s) that will help or support the provider in completing the credentialing application</a:t>
            </a:r>
          </a:p>
        </p:txBody>
      </p:sp>
      <p:sp>
        <p:nvSpPr>
          <p:cNvPr id="42" name="object 6">
            <a:extLst>
              <a:ext uri="{FF2B5EF4-FFF2-40B4-BE49-F238E27FC236}">
                <a16:creationId xmlns:a16="http://schemas.microsoft.com/office/drawing/2014/main" id="{4622C02C-CB8F-4715-B906-AE817B663ADB}"/>
              </a:ext>
            </a:extLst>
          </p:cNvPr>
          <p:cNvSpPr txBox="1"/>
          <p:nvPr/>
        </p:nvSpPr>
        <p:spPr>
          <a:xfrm>
            <a:off x="2032339" y="6579982"/>
            <a:ext cx="6339541" cy="302390"/>
          </a:xfrm>
          <a:prstGeom prst="rect">
            <a:avLst/>
          </a:prstGeom>
        </p:spPr>
        <p:txBody>
          <a:bodyPr vert="horz" wrap="square" lIns="0" tIns="12065" rIns="0" bIns="0" rtlCol="0">
            <a:spAutoFit/>
          </a:bodyPr>
          <a:lstStyle/>
          <a:p>
            <a:pPr marL="231775" marR="5080" indent="-219075" algn="l">
              <a:lnSpc>
                <a:spcPct val="114599"/>
              </a:lnSpc>
              <a:spcBef>
                <a:spcPts val="95"/>
              </a:spcBef>
              <a:buFont typeface="Arial" panose="020B0604020202020204" pitchFamily="34" charset="0"/>
              <a:buChar char="•"/>
            </a:pPr>
            <a:r>
              <a:rPr lang="en-US" spc="-20" dirty="0">
                <a:solidFill>
                  <a:srgbClr val="12377E"/>
                </a:solidFill>
                <a:latin typeface="Lucida Sans"/>
              </a:rPr>
              <a:t>Application completed through Verity </a:t>
            </a:r>
            <a:r>
              <a:rPr lang="en-US" spc="-20" dirty="0" err="1">
                <a:solidFill>
                  <a:srgbClr val="12377E"/>
                </a:solidFill>
                <a:latin typeface="Lucida Sans"/>
              </a:rPr>
              <a:t>CredentialStream</a:t>
            </a:r>
            <a:endParaRPr lang="en-US" spc="-20" dirty="0">
              <a:solidFill>
                <a:srgbClr val="12377E"/>
              </a:solidFill>
              <a:latin typeface="Lucida Sans"/>
            </a:endParaRPr>
          </a:p>
        </p:txBody>
      </p:sp>
      <p:sp>
        <p:nvSpPr>
          <p:cNvPr id="43" name="object 6">
            <a:extLst>
              <a:ext uri="{FF2B5EF4-FFF2-40B4-BE49-F238E27FC236}">
                <a16:creationId xmlns:a16="http://schemas.microsoft.com/office/drawing/2014/main" id="{3867CC0A-7925-4347-8B47-6638D8F22ABC}"/>
              </a:ext>
            </a:extLst>
          </p:cNvPr>
          <p:cNvSpPr txBox="1"/>
          <p:nvPr/>
        </p:nvSpPr>
        <p:spPr>
          <a:xfrm>
            <a:off x="2032338" y="8096748"/>
            <a:ext cx="6339541" cy="1283685"/>
          </a:xfrm>
          <a:prstGeom prst="rect">
            <a:avLst/>
          </a:prstGeom>
        </p:spPr>
        <p:txBody>
          <a:bodyPr vert="horz" wrap="square" lIns="0" tIns="12065" rIns="0" bIns="0" rtlCol="0">
            <a:spAutoFit/>
          </a:bodyPr>
          <a:lstStyle/>
          <a:p>
            <a:pPr marL="231775" marR="5080" indent="-219075" algn="l">
              <a:lnSpc>
                <a:spcPct val="114599"/>
              </a:lnSpc>
              <a:spcBef>
                <a:spcPts val="95"/>
              </a:spcBef>
              <a:buFont typeface="Arial" panose="020B0604020202020204" pitchFamily="34" charset="0"/>
              <a:buChar char="•"/>
            </a:pPr>
            <a:r>
              <a:rPr lang="en-US" spc="-20" dirty="0">
                <a:solidFill>
                  <a:srgbClr val="12377E"/>
                </a:solidFill>
                <a:latin typeface="Lucida Sans"/>
              </a:rPr>
              <a:t>Invoice sent through QuickBooks. Pay either by:</a:t>
            </a:r>
          </a:p>
          <a:p>
            <a:pPr marL="573088" marR="5080" indent="-342900" algn="l">
              <a:lnSpc>
                <a:spcPct val="114599"/>
              </a:lnSpc>
              <a:spcBef>
                <a:spcPts val="95"/>
              </a:spcBef>
              <a:buFont typeface="+mj-lt"/>
              <a:buAutoNum type="arabicPeriod"/>
            </a:pPr>
            <a:r>
              <a:rPr lang="en-US" spc="-20" dirty="0">
                <a:solidFill>
                  <a:srgbClr val="12377E"/>
                </a:solidFill>
                <a:latin typeface="Lucida Sans"/>
              </a:rPr>
              <a:t>Electronic payment using Practice Health’s payment portal</a:t>
            </a:r>
          </a:p>
          <a:p>
            <a:pPr marL="573088" marR="5080" indent="-342900" algn="l">
              <a:lnSpc>
                <a:spcPct val="114599"/>
              </a:lnSpc>
              <a:spcBef>
                <a:spcPts val="95"/>
              </a:spcBef>
              <a:buFont typeface="+mj-lt"/>
              <a:buAutoNum type="arabicPeriod"/>
            </a:pPr>
            <a:r>
              <a:rPr lang="en-US" spc="-20" dirty="0">
                <a:solidFill>
                  <a:srgbClr val="12377E"/>
                </a:solidFill>
                <a:latin typeface="Lucida Sans"/>
              </a:rPr>
              <a:t>Paper check mailed to the Practice Health office</a:t>
            </a:r>
          </a:p>
        </p:txBody>
      </p:sp>
      <p:sp>
        <p:nvSpPr>
          <p:cNvPr id="45" name="object 6">
            <a:extLst>
              <a:ext uri="{FF2B5EF4-FFF2-40B4-BE49-F238E27FC236}">
                <a16:creationId xmlns:a16="http://schemas.microsoft.com/office/drawing/2014/main" id="{44B674B3-1D70-4ABC-A287-A4804AB5A498}"/>
              </a:ext>
            </a:extLst>
          </p:cNvPr>
          <p:cNvSpPr txBox="1"/>
          <p:nvPr/>
        </p:nvSpPr>
        <p:spPr>
          <a:xfrm>
            <a:off x="10397469" y="3045293"/>
            <a:ext cx="6339541" cy="6495881"/>
          </a:xfrm>
          <a:prstGeom prst="rect">
            <a:avLst/>
          </a:prstGeom>
        </p:spPr>
        <p:txBody>
          <a:bodyPr vert="horz" wrap="square" lIns="0" tIns="12065" rIns="0" bIns="0" rtlCol="0">
            <a:spAutoFit/>
          </a:bodyPr>
          <a:lstStyle/>
          <a:p>
            <a:pPr marL="231775" marR="5080" indent="-219075" algn="l">
              <a:lnSpc>
                <a:spcPct val="114599"/>
              </a:lnSpc>
              <a:spcBef>
                <a:spcPts val="95"/>
              </a:spcBef>
              <a:buFont typeface="Arial" panose="020B0604020202020204" pitchFamily="34" charset="0"/>
              <a:buChar char="•"/>
            </a:pPr>
            <a:r>
              <a:rPr lang="en-US" spc="-20" dirty="0">
                <a:solidFill>
                  <a:srgbClr val="12377E"/>
                </a:solidFill>
                <a:latin typeface="Lucida Sans"/>
              </a:rPr>
              <a:t>Practice Health recommends having the following items ready before starting the application</a:t>
            </a:r>
          </a:p>
          <a:p>
            <a:pPr marL="573088" marR="5080" indent="-342900" algn="l">
              <a:lnSpc>
                <a:spcPct val="114599"/>
              </a:lnSpc>
              <a:spcBef>
                <a:spcPts val="95"/>
              </a:spcBef>
              <a:buFont typeface="+mj-lt"/>
              <a:buAutoNum type="arabicPeriod"/>
            </a:pPr>
            <a:r>
              <a:rPr lang="en-US" spc="-20" dirty="0">
                <a:solidFill>
                  <a:srgbClr val="12377E"/>
                </a:solidFill>
                <a:latin typeface="Lucida Sans"/>
              </a:rPr>
              <a:t>CV</a:t>
            </a:r>
          </a:p>
          <a:p>
            <a:pPr marL="573088" marR="5080" indent="-342900" algn="l">
              <a:lnSpc>
                <a:spcPct val="114599"/>
              </a:lnSpc>
              <a:spcBef>
                <a:spcPts val="95"/>
              </a:spcBef>
              <a:buFont typeface="+mj-lt"/>
              <a:buAutoNum type="arabicPeriod"/>
            </a:pPr>
            <a:r>
              <a:rPr lang="en-US" spc="-20" dirty="0">
                <a:solidFill>
                  <a:srgbClr val="12377E"/>
                </a:solidFill>
                <a:latin typeface="Lucida Sans"/>
              </a:rPr>
              <a:t>Board certification(s)</a:t>
            </a:r>
          </a:p>
          <a:p>
            <a:pPr marL="573088" marR="5080" indent="-342900" algn="l">
              <a:lnSpc>
                <a:spcPct val="114599"/>
              </a:lnSpc>
              <a:spcBef>
                <a:spcPts val="95"/>
              </a:spcBef>
              <a:buFont typeface="+mj-lt"/>
              <a:buAutoNum type="arabicPeriod"/>
            </a:pPr>
            <a:r>
              <a:rPr lang="en-US" spc="-20" dirty="0">
                <a:solidFill>
                  <a:srgbClr val="12377E"/>
                </a:solidFill>
                <a:latin typeface="Lucida Sans"/>
              </a:rPr>
              <a:t>CO state license</a:t>
            </a:r>
          </a:p>
          <a:p>
            <a:pPr marL="573088" marR="5080" indent="-342900" algn="l">
              <a:lnSpc>
                <a:spcPct val="114599"/>
              </a:lnSpc>
              <a:spcBef>
                <a:spcPts val="95"/>
              </a:spcBef>
              <a:buFont typeface="+mj-lt"/>
              <a:buAutoNum type="arabicPeriod"/>
            </a:pPr>
            <a:r>
              <a:rPr lang="en-US" spc="-20" dirty="0">
                <a:solidFill>
                  <a:srgbClr val="12377E"/>
                </a:solidFill>
                <a:latin typeface="Lucida Sans"/>
              </a:rPr>
              <a:t>CO DEA license (or DEA arrangement)</a:t>
            </a:r>
          </a:p>
          <a:p>
            <a:pPr marL="573088" marR="5080" indent="-342900" algn="l">
              <a:lnSpc>
                <a:spcPct val="114599"/>
              </a:lnSpc>
              <a:spcBef>
                <a:spcPts val="95"/>
              </a:spcBef>
              <a:buFont typeface="+mj-lt"/>
              <a:buAutoNum type="arabicPeriod"/>
            </a:pPr>
            <a:r>
              <a:rPr lang="en-US" spc="-20" dirty="0">
                <a:solidFill>
                  <a:srgbClr val="12377E"/>
                </a:solidFill>
                <a:latin typeface="Lucida Sans"/>
              </a:rPr>
              <a:t>Professional liability insurance (with provider and practice name listed on the policy)</a:t>
            </a:r>
          </a:p>
          <a:p>
            <a:pPr marL="573088" marR="5080" indent="-342900" algn="l">
              <a:lnSpc>
                <a:spcPct val="114599"/>
              </a:lnSpc>
              <a:spcBef>
                <a:spcPts val="95"/>
              </a:spcBef>
              <a:buFont typeface="+mj-lt"/>
              <a:buAutoNum type="arabicPeriod"/>
            </a:pPr>
            <a:endParaRPr lang="en-US" spc="-20" dirty="0">
              <a:solidFill>
                <a:srgbClr val="12377E"/>
              </a:solidFill>
              <a:latin typeface="Lucida Sans"/>
            </a:endParaRPr>
          </a:p>
          <a:p>
            <a:pPr marL="231775" marR="5080" indent="-231775" algn="l">
              <a:lnSpc>
                <a:spcPct val="114599"/>
              </a:lnSpc>
              <a:spcBef>
                <a:spcPts val="95"/>
              </a:spcBef>
              <a:buFont typeface="Arial" panose="020B0604020202020204" pitchFamily="34" charset="0"/>
              <a:buChar char="•"/>
            </a:pPr>
            <a:r>
              <a:rPr lang="en-US" spc="-20" dirty="0">
                <a:solidFill>
                  <a:srgbClr val="12377E"/>
                </a:solidFill>
                <a:latin typeface="Lucida Sans"/>
              </a:rPr>
              <a:t>Once the provider’s application is completed and submitted to applicable payers, the practice will received a prorated annual dues invoice, due within 30 days of receiving the invoice.</a:t>
            </a:r>
          </a:p>
          <a:p>
            <a:pPr marL="231775" marR="5080" indent="-231775" algn="l">
              <a:lnSpc>
                <a:spcPct val="114599"/>
              </a:lnSpc>
              <a:spcBef>
                <a:spcPts val="95"/>
              </a:spcBef>
              <a:buFont typeface="Arial" panose="020B0604020202020204" pitchFamily="34" charset="0"/>
              <a:buChar char="•"/>
            </a:pPr>
            <a:endParaRPr lang="en-US" spc="-20" dirty="0">
              <a:solidFill>
                <a:srgbClr val="12377E"/>
              </a:solidFill>
              <a:latin typeface="Lucida Sans"/>
            </a:endParaRPr>
          </a:p>
          <a:p>
            <a:pPr marL="231775" marR="5080" indent="-231775" algn="l">
              <a:lnSpc>
                <a:spcPct val="114599"/>
              </a:lnSpc>
              <a:spcBef>
                <a:spcPts val="95"/>
              </a:spcBef>
              <a:buFont typeface="Arial" panose="020B0604020202020204" pitchFamily="34" charset="0"/>
              <a:buChar char="•"/>
            </a:pPr>
            <a:r>
              <a:rPr lang="en-US" spc="-20" dirty="0">
                <a:solidFill>
                  <a:srgbClr val="12377E"/>
                </a:solidFill>
                <a:latin typeface="Lucida Sans"/>
              </a:rPr>
              <a:t>It can take up to 120 days to gain effective dates from applicable payers. Payers require at least 60 days prior to Practice Health submitting inquiries.</a:t>
            </a:r>
          </a:p>
          <a:p>
            <a:pPr marL="231775" marR="5080" indent="-231775" algn="l">
              <a:lnSpc>
                <a:spcPct val="114599"/>
              </a:lnSpc>
              <a:spcBef>
                <a:spcPts val="95"/>
              </a:spcBef>
              <a:buFont typeface="Arial" panose="020B0604020202020204" pitchFamily="34" charset="0"/>
              <a:buChar char="•"/>
            </a:pPr>
            <a:endParaRPr lang="en-US" spc="-20" dirty="0">
              <a:solidFill>
                <a:srgbClr val="12377E"/>
              </a:solidFill>
              <a:latin typeface="Lucida Sans"/>
            </a:endParaRPr>
          </a:p>
          <a:p>
            <a:pPr marL="231775" marR="5080" indent="-231775" algn="l">
              <a:lnSpc>
                <a:spcPct val="114599"/>
              </a:lnSpc>
              <a:spcBef>
                <a:spcPts val="95"/>
              </a:spcBef>
              <a:buFont typeface="Arial" panose="020B0604020202020204" pitchFamily="34" charset="0"/>
              <a:buChar char="•"/>
            </a:pPr>
            <a:r>
              <a:rPr lang="en-US" spc="-20" dirty="0">
                <a:solidFill>
                  <a:srgbClr val="12377E"/>
                </a:solidFill>
                <a:latin typeface="Lucida Sans"/>
              </a:rPr>
              <a:t>All credentialing fees and annual membership dues are non-refundable.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6AA-ECE8-49DF-A74B-6529A1BB4843}"/>
              </a:ext>
            </a:extLst>
          </p:cNvPr>
          <p:cNvSpPr>
            <a:spLocks noGrp="1"/>
          </p:cNvSpPr>
          <p:nvPr>
            <p:ph type="title"/>
          </p:nvPr>
        </p:nvSpPr>
        <p:spPr/>
        <p:txBody>
          <a:bodyPr/>
          <a:lstStyle/>
          <a:p>
            <a:r>
              <a:rPr lang="en-US" dirty="0"/>
              <a:t>Meet the Team</a:t>
            </a:r>
          </a:p>
        </p:txBody>
      </p:sp>
      <p:pic>
        <p:nvPicPr>
          <p:cNvPr id="6" name="object 16">
            <a:extLst>
              <a:ext uri="{FF2B5EF4-FFF2-40B4-BE49-F238E27FC236}">
                <a16:creationId xmlns:a16="http://schemas.microsoft.com/office/drawing/2014/main" id="{07B8196C-FFF7-4BB8-9AA7-B9E83EA0E3ED}"/>
              </a:ext>
            </a:extLst>
          </p:cNvPr>
          <p:cNvPicPr/>
          <p:nvPr/>
        </p:nvPicPr>
        <p:blipFill>
          <a:blip r:embed="rId3" cstate="print"/>
          <a:stretch>
            <a:fillRect/>
          </a:stretch>
        </p:blipFill>
        <p:spPr>
          <a:xfrm>
            <a:off x="12883190" y="1671646"/>
            <a:ext cx="2041394" cy="2041387"/>
          </a:xfrm>
          <a:prstGeom prst="rect">
            <a:avLst/>
          </a:prstGeom>
        </p:spPr>
      </p:pic>
      <p:pic>
        <p:nvPicPr>
          <p:cNvPr id="7" name="object 17">
            <a:extLst>
              <a:ext uri="{FF2B5EF4-FFF2-40B4-BE49-F238E27FC236}">
                <a16:creationId xmlns:a16="http://schemas.microsoft.com/office/drawing/2014/main" id="{838DEA56-36FA-40AB-AB51-C1DA88634D4A}"/>
              </a:ext>
            </a:extLst>
          </p:cNvPr>
          <p:cNvPicPr/>
          <p:nvPr/>
        </p:nvPicPr>
        <p:blipFill>
          <a:blip r:embed="rId4" cstate="print"/>
          <a:stretch>
            <a:fillRect/>
          </a:stretch>
        </p:blipFill>
        <p:spPr>
          <a:xfrm>
            <a:off x="7386010" y="1671647"/>
            <a:ext cx="2041394" cy="2041387"/>
          </a:xfrm>
          <a:prstGeom prst="rect">
            <a:avLst/>
          </a:prstGeom>
        </p:spPr>
      </p:pic>
      <p:pic>
        <p:nvPicPr>
          <p:cNvPr id="8" name="object 19">
            <a:extLst>
              <a:ext uri="{FF2B5EF4-FFF2-40B4-BE49-F238E27FC236}">
                <a16:creationId xmlns:a16="http://schemas.microsoft.com/office/drawing/2014/main" id="{AC1F2FA7-6812-408F-8D4B-8FDC9EA91600}"/>
              </a:ext>
            </a:extLst>
          </p:cNvPr>
          <p:cNvPicPr/>
          <p:nvPr/>
        </p:nvPicPr>
        <p:blipFill>
          <a:blip r:embed="rId5" cstate="print"/>
          <a:stretch>
            <a:fillRect/>
          </a:stretch>
        </p:blipFill>
        <p:spPr>
          <a:xfrm>
            <a:off x="10134600" y="1671648"/>
            <a:ext cx="2041394" cy="2041387"/>
          </a:xfrm>
          <a:prstGeom prst="rect">
            <a:avLst/>
          </a:prstGeom>
        </p:spPr>
      </p:pic>
      <p:sp>
        <p:nvSpPr>
          <p:cNvPr id="9" name="object 29">
            <a:extLst>
              <a:ext uri="{FF2B5EF4-FFF2-40B4-BE49-F238E27FC236}">
                <a16:creationId xmlns:a16="http://schemas.microsoft.com/office/drawing/2014/main" id="{F91FEE06-1C03-47B7-B673-E4FE12509972}"/>
              </a:ext>
            </a:extLst>
          </p:cNvPr>
          <p:cNvSpPr txBox="1">
            <a:spLocks/>
          </p:cNvSpPr>
          <p:nvPr/>
        </p:nvSpPr>
        <p:spPr>
          <a:xfrm>
            <a:off x="6073903" y="916476"/>
            <a:ext cx="10324565" cy="505267"/>
          </a:xfrm>
          <a:prstGeom prst="rect">
            <a:avLst/>
          </a:prstGeom>
        </p:spPr>
        <p:txBody>
          <a:bodyPr vert="horz" wrap="square" lIns="0" tIns="12700" rIns="0" bIns="0" rtlCol="0">
            <a:spAutoFit/>
          </a:bodyPr>
          <a:lstStyle>
            <a:lvl1pPr>
              <a:defRPr lang="en-US" sz="3800" b="0" i="0" spc="-300" dirty="0">
                <a:solidFill>
                  <a:srgbClr val="12377E"/>
                </a:solidFill>
                <a:latin typeface="Lucida Sans"/>
                <a:ea typeface="+mn-ea"/>
                <a:cs typeface="Lucida Sans"/>
              </a:defRPr>
            </a:lvl1pPr>
          </a:lstStyle>
          <a:p>
            <a:pPr marL="12700" algn="ctr">
              <a:spcBef>
                <a:spcPts val="100"/>
              </a:spcBef>
            </a:pPr>
            <a:r>
              <a:rPr lang="en-US" sz="3200" spc="-145" dirty="0"/>
              <a:t>Leadership</a:t>
            </a:r>
            <a:r>
              <a:rPr lang="en-US" sz="3200" spc="-335" dirty="0"/>
              <a:t> </a:t>
            </a:r>
            <a:r>
              <a:rPr lang="en-US" sz="3200" spc="-85" dirty="0"/>
              <a:t>Team</a:t>
            </a:r>
            <a:endParaRPr lang="en-US" sz="3200" dirty="0"/>
          </a:p>
        </p:txBody>
      </p:sp>
      <p:sp>
        <p:nvSpPr>
          <p:cNvPr id="13" name="object 34">
            <a:extLst>
              <a:ext uri="{FF2B5EF4-FFF2-40B4-BE49-F238E27FC236}">
                <a16:creationId xmlns:a16="http://schemas.microsoft.com/office/drawing/2014/main" id="{F3E88798-6699-4ACD-B83B-CC8AA54898DD}"/>
              </a:ext>
            </a:extLst>
          </p:cNvPr>
          <p:cNvSpPr txBox="1"/>
          <p:nvPr/>
        </p:nvSpPr>
        <p:spPr>
          <a:xfrm>
            <a:off x="7386010" y="3840859"/>
            <a:ext cx="2041394" cy="832920"/>
          </a:xfrm>
          <a:prstGeom prst="rect">
            <a:avLst/>
          </a:prstGeom>
        </p:spPr>
        <p:txBody>
          <a:bodyPr vert="horz" wrap="square" lIns="0" tIns="60325" rIns="0" bIns="0" rtlCol="0">
            <a:spAutoFit/>
          </a:bodyPr>
          <a:lstStyle/>
          <a:p>
            <a:pPr algn="ctr">
              <a:lnSpc>
                <a:spcPct val="100000"/>
              </a:lnSpc>
              <a:spcBef>
                <a:spcPts val="475"/>
              </a:spcBef>
            </a:pPr>
            <a:r>
              <a:rPr sz="1600" b="1" spc="70" dirty="0">
                <a:solidFill>
                  <a:srgbClr val="12377E"/>
                </a:solidFill>
                <a:latin typeface="Lucida Sans" panose="020B0602030504020204" pitchFamily="34" charset="0"/>
                <a:cs typeface="Trebuchet MS"/>
              </a:rPr>
              <a:t>Jacque</a:t>
            </a:r>
            <a:r>
              <a:rPr sz="1600" b="1" spc="-114" dirty="0">
                <a:solidFill>
                  <a:srgbClr val="12377E"/>
                </a:solidFill>
                <a:latin typeface="Lucida Sans" panose="020B0602030504020204" pitchFamily="34" charset="0"/>
                <a:cs typeface="Trebuchet MS"/>
              </a:rPr>
              <a:t> </a:t>
            </a:r>
            <a:r>
              <a:rPr sz="1600" b="1" spc="45" dirty="0">
                <a:solidFill>
                  <a:srgbClr val="12377E"/>
                </a:solidFill>
                <a:latin typeface="Lucida Sans" panose="020B0602030504020204" pitchFamily="34" charset="0"/>
                <a:cs typeface="Trebuchet MS"/>
              </a:rPr>
              <a:t>Terrasi</a:t>
            </a:r>
            <a:endParaRPr lang="en-US" sz="1600" b="1" spc="45" dirty="0">
              <a:latin typeface="Lucida Sans" panose="020B0602030504020204" pitchFamily="34" charset="0"/>
              <a:cs typeface="Trebuchet MS"/>
            </a:endParaRPr>
          </a:p>
          <a:p>
            <a:pPr algn="ctr">
              <a:lnSpc>
                <a:spcPct val="100000"/>
              </a:lnSpc>
              <a:spcBef>
                <a:spcPts val="475"/>
              </a:spcBef>
            </a:pPr>
            <a:r>
              <a:rPr sz="1500" dirty="0">
                <a:solidFill>
                  <a:srgbClr val="12377E"/>
                </a:solidFill>
                <a:latin typeface="Lucida Sans"/>
                <a:cs typeface="Lucida Sans"/>
              </a:rPr>
              <a:t>Vice</a:t>
            </a:r>
            <a:r>
              <a:rPr sz="1500" spc="5" dirty="0">
                <a:solidFill>
                  <a:srgbClr val="12377E"/>
                </a:solidFill>
                <a:latin typeface="Lucida Sans"/>
                <a:cs typeface="Lucida Sans"/>
              </a:rPr>
              <a:t> </a:t>
            </a:r>
            <a:r>
              <a:rPr sz="1500" dirty="0">
                <a:solidFill>
                  <a:srgbClr val="12377E"/>
                </a:solidFill>
                <a:latin typeface="Lucida Sans"/>
                <a:cs typeface="Lucida Sans"/>
              </a:rPr>
              <a:t>President</a:t>
            </a:r>
            <a:r>
              <a:rPr sz="1500" spc="5" dirty="0">
                <a:solidFill>
                  <a:srgbClr val="12377E"/>
                </a:solidFill>
                <a:latin typeface="Lucida Sans"/>
                <a:cs typeface="Lucida Sans"/>
              </a:rPr>
              <a:t> </a:t>
            </a:r>
            <a:r>
              <a:rPr sz="1500" dirty="0">
                <a:solidFill>
                  <a:srgbClr val="12377E"/>
                </a:solidFill>
                <a:latin typeface="Lucida Sans"/>
                <a:cs typeface="Lucida Sans"/>
              </a:rPr>
              <a:t>Practice</a:t>
            </a:r>
            <a:r>
              <a:rPr sz="1500" spc="5" dirty="0">
                <a:solidFill>
                  <a:srgbClr val="12377E"/>
                </a:solidFill>
                <a:latin typeface="Lucida Sans"/>
                <a:cs typeface="Lucida Sans"/>
              </a:rPr>
              <a:t> </a:t>
            </a:r>
            <a:r>
              <a:rPr sz="1500" spc="-10" dirty="0">
                <a:solidFill>
                  <a:srgbClr val="12377E"/>
                </a:solidFill>
                <a:latin typeface="Lucida Sans"/>
                <a:cs typeface="Lucida Sans"/>
              </a:rPr>
              <a:t>Health</a:t>
            </a:r>
            <a:endParaRPr sz="1500" dirty="0">
              <a:latin typeface="Lucida Sans"/>
              <a:cs typeface="Lucida Sans"/>
            </a:endParaRPr>
          </a:p>
        </p:txBody>
      </p:sp>
      <p:sp>
        <p:nvSpPr>
          <p:cNvPr id="14" name="object 35">
            <a:extLst>
              <a:ext uri="{FF2B5EF4-FFF2-40B4-BE49-F238E27FC236}">
                <a16:creationId xmlns:a16="http://schemas.microsoft.com/office/drawing/2014/main" id="{DB16DA9F-2C3F-412C-AF54-2A4442302862}"/>
              </a:ext>
            </a:extLst>
          </p:cNvPr>
          <p:cNvSpPr txBox="1"/>
          <p:nvPr/>
        </p:nvSpPr>
        <p:spPr>
          <a:xfrm>
            <a:off x="12883190" y="3840859"/>
            <a:ext cx="2041394" cy="832920"/>
          </a:xfrm>
          <a:prstGeom prst="rect">
            <a:avLst/>
          </a:prstGeom>
        </p:spPr>
        <p:txBody>
          <a:bodyPr vert="horz" wrap="square" lIns="0" tIns="60325" rIns="0" bIns="0" rtlCol="0">
            <a:spAutoFit/>
          </a:bodyPr>
          <a:lstStyle/>
          <a:p>
            <a:pPr marL="119380" algn="ctr">
              <a:lnSpc>
                <a:spcPct val="100000"/>
              </a:lnSpc>
              <a:spcBef>
                <a:spcPts val="475"/>
              </a:spcBef>
            </a:pPr>
            <a:r>
              <a:rPr sz="1600" b="1" dirty="0">
                <a:solidFill>
                  <a:srgbClr val="12377E"/>
                </a:solidFill>
                <a:latin typeface="Lucida Sans" panose="020B0602030504020204" pitchFamily="34" charset="0"/>
                <a:cs typeface="Trebuchet MS"/>
              </a:rPr>
              <a:t>Katie</a:t>
            </a:r>
            <a:r>
              <a:rPr sz="1600" b="1" spc="35" dirty="0">
                <a:solidFill>
                  <a:srgbClr val="12377E"/>
                </a:solidFill>
                <a:latin typeface="Lucida Sans" panose="020B0602030504020204" pitchFamily="34" charset="0"/>
                <a:cs typeface="Trebuchet MS"/>
              </a:rPr>
              <a:t> </a:t>
            </a:r>
            <a:r>
              <a:rPr sz="1600" b="1" spc="90" dirty="0">
                <a:solidFill>
                  <a:srgbClr val="12377E"/>
                </a:solidFill>
                <a:latin typeface="Lucida Sans" panose="020B0602030504020204" pitchFamily="34" charset="0"/>
                <a:cs typeface="Trebuchet MS"/>
              </a:rPr>
              <a:t>Woodward</a:t>
            </a:r>
            <a:endParaRPr lang="en-US" sz="1600" b="1" dirty="0">
              <a:latin typeface="Lucida Sans" panose="020B0602030504020204" pitchFamily="34" charset="0"/>
              <a:cs typeface="Trebuchet MS"/>
            </a:endParaRPr>
          </a:p>
          <a:p>
            <a:pPr marL="119380" algn="ctr">
              <a:lnSpc>
                <a:spcPct val="100000"/>
              </a:lnSpc>
              <a:spcBef>
                <a:spcPts val="475"/>
              </a:spcBef>
            </a:pPr>
            <a:r>
              <a:rPr sz="1500" spc="-30" dirty="0">
                <a:solidFill>
                  <a:srgbClr val="12377E"/>
                </a:solidFill>
                <a:latin typeface="Lucida Sans"/>
                <a:cs typeface="Lucida Sans"/>
              </a:rPr>
              <a:t>Administrative </a:t>
            </a:r>
            <a:r>
              <a:rPr sz="1500" spc="-10" dirty="0">
                <a:solidFill>
                  <a:srgbClr val="12377E"/>
                </a:solidFill>
                <a:latin typeface="Lucida Sans"/>
                <a:cs typeface="Lucida Sans"/>
              </a:rPr>
              <a:t>Director</a:t>
            </a:r>
            <a:r>
              <a:rPr lang="en-US" sz="1500" spc="-10" dirty="0">
                <a:solidFill>
                  <a:srgbClr val="12377E"/>
                </a:solidFill>
                <a:latin typeface="Lucida Sans"/>
                <a:cs typeface="Lucida Sans"/>
              </a:rPr>
              <a:t>, Operations</a:t>
            </a:r>
            <a:endParaRPr sz="1500" dirty="0">
              <a:latin typeface="Lucida Sans"/>
              <a:cs typeface="Lucida Sans"/>
            </a:endParaRPr>
          </a:p>
        </p:txBody>
      </p:sp>
      <p:sp>
        <p:nvSpPr>
          <p:cNvPr id="15" name="object 36">
            <a:extLst>
              <a:ext uri="{FF2B5EF4-FFF2-40B4-BE49-F238E27FC236}">
                <a16:creationId xmlns:a16="http://schemas.microsoft.com/office/drawing/2014/main" id="{56C4C518-C7E4-4711-942A-72DF487EFD19}"/>
              </a:ext>
            </a:extLst>
          </p:cNvPr>
          <p:cNvSpPr txBox="1"/>
          <p:nvPr/>
        </p:nvSpPr>
        <p:spPr>
          <a:xfrm>
            <a:off x="5829747" y="8018318"/>
            <a:ext cx="2041394" cy="602088"/>
          </a:xfrm>
          <a:prstGeom prst="rect">
            <a:avLst/>
          </a:prstGeom>
        </p:spPr>
        <p:txBody>
          <a:bodyPr vert="horz" wrap="square" lIns="0" tIns="60325" rIns="0" bIns="0" rtlCol="0">
            <a:spAutoFit/>
          </a:bodyPr>
          <a:lstStyle/>
          <a:p>
            <a:pPr marL="124460" algn="ctr">
              <a:lnSpc>
                <a:spcPct val="100000"/>
              </a:lnSpc>
              <a:spcBef>
                <a:spcPts val="475"/>
              </a:spcBef>
            </a:pPr>
            <a:r>
              <a:rPr sz="1600" b="1" spc="50" dirty="0">
                <a:solidFill>
                  <a:srgbClr val="12377E"/>
                </a:solidFill>
                <a:latin typeface="Lucida Sans" panose="020B0602030504020204" pitchFamily="34" charset="0"/>
                <a:cs typeface="Trebuchet MS"/>
              </a:rPr>
              <a:t>Lanye</a:t>
            </a:r>
            <a:r>
              <a:rPr sz="1600" b="1" spc="-110" dirty="0">
                <a:solidFill>
                  <a:srgbClr val="12377E"/>
                </a:solidFill>
                <a:latin typeface="Lucida Sans" panose="020B0602030504020204" pitchFamily="34" charset="0"/>
                <a:cs typeface="Trebuchet MS"/>
              </a:rPr>
              <a:t> </a:t>
            </a:r>
            <a:r>
              <a:rPr sz="1600" b="1" spc="85" dirty="0">
                <a:solidFill>
                  <a:srgbClr val="12377E"/>
                </a:solidFill>
                <a:latin typeface="Lucida Sans" panose="020B0602030504020204" pitchFamily="34" charset="0"/>
                <a:cs typeface="Trebuchet MS"/>
              </a:rPr>
              <a:t>Banks</a:t>
            </a:r>
            <a:endParaRPr lang="en-US" sz="1600" b="1" spc="85" dirty="0">
              <a:latin typeface="Lucida Sans" panose="020B0602030504020204" pitchFamily="34" charset="0"/>
              <a:cs typeface="Trebuchet MS"/>
            </a:endParaRPr>
          </a:p>
          <a:p>
            <a:pPr marL="124460" algn="ctr">
              <a:lnSpc>
                <a:spcPct val="100000"/>
              </a:lnSpc>
              <a:spcBef>
                <a:spcPts val="475"/>
              </a:spcBef>
            </a:pPr>
            <a:r>
              <a:rPr lang="en-US" sz="1500" dirty="0">
                <a:solidFill>
                  <a:srgbClr val="12377E"/>
                </a:solidFill>
                <a:latin typeface="Lucida Sans"/>
              </a:rPr>
              <a:t>Physician Liaison</a:t>
            </a:r>
            <a:endParaRPr sz="1500" dirty="0">
              <a:solidFill>
                <a:srgbClr val="12377E"/>
              </a:solidFill>
              <a:latin typeface="Lucida Sans"/>
            </a:endParaRPr>
          </a:p>
        </p:txBody>
      </p:sp>
      <p:sp>
        <p:nvSpPr>
          <p:cNvPr id="16" name="object 39">
            <a:extLst>
              <a:ext uri="{FF2B5EF4-FFF2-40B4-BE49-F238E27FC236}">
                <a16:creationId xmlns:a16="http://schemas.microsoft.com/office/drawing/2014/main" id="{36970540-0BB7-47FE-87A9-565DF24B9006}"/>
              </a:ext>
            </a:extLst>
          </p:cNvPr>
          <p:cNvSpPr txBox="1"/>
          <p:nvPr/>
        </p:nvSpPr>
        <p:spPr>
          <a:xfrm>
            <a:off x="10171999" y="3846316"/>
            <a:ext cx="1966595" cy="848309"/>
          </a:xfrm>
          <a:prstGeom prst="rect">
            <a:avLst/>
          </a:prstGeom>
        </p:spPr>
        <p:txBody>
          <a:bodyPr vert="horz" wrap="square" lIns="0" tIns="60325" rIns="0" bIns="0" rtlCol="0">
            <a:spAutoFit/>
          </a:bodyPr>
          <a:lstStyle/>
          <a:p>
            <a:pPr marL="12700" algn="ctr">
              <a:lnSpc>
                <a:spcPct val="100000"/>
              </a:lnSpc>
              <a:spcBef>
                <a:spcPts val="475"/>
              </a:spcBef>
            </a:pPr>
            <a:r>
              <a:rPr sz="1600" b="1" spc="70" dirty="0">
                <a:solidFill>
                  <a:srgbClr val="12377E"/>
                </a:solidFill>
                <a:latin typeface="Lucida Sans" panose="020B0602030504020204" pitchFamily="34" charset="0"/>
                <a:cs typeface="Trebuchet MS"/>
              </a:rPr>
              <a:t>Lisa</a:t>
            </a:r>
            <a:r>
              <a:rPr sz="1600" b="1" spc="-120" dirty="0">
                <a:solidFill>
                  <a:srgbClr val="12377E"/>
                </a:solidFill>
                <a:latin typeface="Lucida Sans" panose="020B0602030504020204" pitchFamily="34" charset="0"/>
                <a:cs typeface="Trebuchet MS"/>
              </a:rPr>
              <a:t> </a:t>
            </a:r>
            <a:r>
              <a:rPr sz="1600" b="1" spc="45" dirty="0">
                <a:solidFill>
                  <a:srgbClr val="12377E"/>
                </a:solidFill>
                <a:latin typeface="Lucida Sans" panose="020B0602030504020204" pitchFamily="34" charset="0"/>
                <a:cs typeface="Trebuchet MS"/>
              </a:rPr>
              <a:t>Rothgery,</a:t>
            </a:r>
            <a:r>
              <a:rPr sz="1600" b="1" spc="-114" dirty="0">
                <a:solidFill>
                  <a:srgbClr val="12377E"/>
                </a:solidFill>
                <a:latin typeface="Lucida Sans" panose="020B0602030504020204" pitchFamily="34" charset="0"/>
                <a:cs typeface="Trebuchet MS"/>
              </a:rPr>
              <a:t> </a:t>
            </a:r>
            <a:r>
              <a:rPr sz="1600" b="1" spc="210" dirty="0">
                <a:solidFill>
                  <a:srgbClr val="12377E"/>
                </a:solidFill>
                <a:latin typeface="Lucida Sans" panose="020B0602030504020204" pitchFamily="34" charset="0"/>
                <a:cs typeface="Trebuchet MS"/>
              </a:rPr>
              <a:t>MD</a:t>
            </a:r>
            <a:endParaRPr lang="en-US" sz="1600" b="1" spc="210" dirty="0">
              <a:latin typeface="Lucida Sans" panose="020B0602030504020204" pitchFamily="34" charset="0"/>
              <a:cs typeface="Trebuchet MS"/>
            </a:endParaRPr>
          </a:p>
          <a:p>
            <a:pPr marL="12700" algn="ctr">
              <a:lnSpc>
                <a:spcPct val="100000"/>
              </a:lnSpc>
              <a:spcBef>
                <a:spcPts val="475"/>
              </a:spcBef>
            </a:pPr>
            <a:r>
              <a:rPr lang="en-US" sz="1500" dirty="0">
                <a:solidFill>
                  <a:srgbClr val="12377E"/>
                </a:solidFill>
                <a:latin typeface="Lucida Sans"/>
                <a:cs typeface="Lucida Sans"/>
              </a:rPr>
              <a:t>Chief Medical Officer</a:t>
            </a:r>
            <a:endParaRPr sz="1500" dirty="0">
              <a:latin typeface="Lucida Sans"/>
              <a:cs typeface="Lucida Sans"/>
            </a:endParaRPr>
          </a:p>
        </p:txBody>
      </p:sp>
      <p:pic>
        <p:nvPicPr>
          <p:cNvPr id="17" name="object 15">
            <a:extLst>
              <a:ext uri="{FF2B5EF4-FFF2-40B4-BE49-F238E27FC236}">
                <a16:creationId xmlns:a16="http://schemas.microsoft.com/office/drawing/2014/main" id="{8862F50C-EF27-4EF1-8960-3526AED13A73}"/>
              </a:ext>
            </a:extLst>
          </p:cNvPr>
          <p:cNvPicPr/>
          <p:nvPr/>
        </p:nvPicPr>
        <p:blipFill>
          <a:blip r:embed="rId6" cstate="print"/>
          <a:stretch>
            <a:fillRect/>
          </a:stretch>
        </p:blipFill>
        <p:spPr>
          <a:xfrm>
            <a:off x="5761103" y="5836978"/>
            <a:ext cx="2041394" cy="2041387"/>
          </a:xfrm>
          <a:prstGeom prst="rect">
            <a:avLst/>
          </a:prstGeom>
        </p:spPr>
      </p:pic>
      <p:sp>
        <p:nvSpPr>
          <p:cNvPr id="18" name="object 29">
            <a:extLst>
              <a:ext uri="{FF2B5EF4-FFF2-40B4-BE49-F238E27FC236}">
                <a16:creationId xmlns:a16="http://schemas.microsoft.com/office/drawing/2014/main" id="{13152729-DABD-4B7F-B3B0-B42AE76EAA4B}"/>
              </a:ext>
            </a:extLst>
          </p:cNvPr>
          <p:cNvSpPr txBox="1">
            <a:spLocks/>
          </p:cNvSpPr>
          <p:nvPr/>
        </p:nvSpPr>
        <p:spPr>
          <a:xfrm>
            <a:off x="9469703" y="5012059"/>
            <a:ext cx="7772400" cy="505267"/>
          </a:xfrm>
          <a:prstGeom prst="rect">
            <a:avLst/>
          </a:prstGeom>
        </p:spPr>
        <p:txBody>
          <a:bodyPr vert="horz" wrap="square" lIns="0" tIns="12700" rIns="0" bIns="0" rtlCol="0">
            <a:spAutoFit/>
          </a:bodyPr>
          <a:lstStyle>
            <a:lvl1pPr>
              <a:defRPr sz="4100" b="0" i="0">
                <a:solidFill>
                  <a:srgbClr val="12377E"/>
                </a:solidFill>
                <a:latin typeface="Lucida Sans"/>
                <a:ea typeface="+mj-ea"/>
                <a:cs typeface="Lucida Sans"/>
              </a:defRPr>
            </a:lvl1pPr>
          </a:lstStyle>
          <a:p>
            <a:pPr marL="12700" algn="ctr">
              <a:spcBef>
                <a:spcPts val="100"/>
              </a:spcBef>
            </a:pPr>
            <a:r>
              <a:rPr lang="en-US" sz="3200" spc="-145" dirty="0"/>
              <a:t>Credentialing</a:t>
            </a:r>
            <a:r>
              <a:rPr lang="en-US" sz="3200" spc="-335" dirty="0"/>
              <a:t> </a:t>
            </a:r>
            <a:r>
              <a:rPr lang="en-US" sz="3200" spc="-85" dirty="0"/>
              <a:t>Team</a:t>
            </a:r>
            <a:endParaRPr lang="en-US" sz="3200" dirty="0"/>
          </a:p>
        </p:txBody>
      </p:sp>
      <p:sp>
        <p:nvSpPr>
          <p:cNvPr id="19" name="object 29">
            <a:extLst>
              <a:ext uri="{FF2B5EF4-FFF2-40B4-BE49-F238E27FC236}">
                <a16:creationId xmlns:a16="http://schemas.microsoft.com/office/drawing/2014/main" id="{FD77FE36-EDCD-4F83-9173-7FC7B398035B}"/>
              </a:ext>
            </a:extLst>
          </p:cNvPr>
          <p:cNvSpPr txBox="1">
            <a:spLocks/>
          </p:cNvSpPr>
          <p:nvPr/>
        </p:nvSpPr>
        <p:spPr>
          <a:xfrm>
            <a:off x="2895600" y="5046997"/>
            <a:ext cx="7772400" cy="505267"/>
          </a:xfrm>
          <a:prstGeom prst="rect">
            <a:avLst/>
          </a:prstGeom>
        </p:spPr>
        <p:txBody>
          <a:bodyPr vert="horz" wrap="square" lIns="0" tIns="12700" rIns="0" bIns="0" rtlCol="0">
            <a:spAutoFit/>
          </a:bodyPr>
          <a:lstStyle>
            <a:lvl1pPr>
              <a:defRPr sz="4100" b="0" i="0">
                <a:solidFill>
                  <a:srgbClr val="12377E"/>
                </a:solidFill>
                <a:latin typeface="Lucida Sans"/>
                <a:ea typeface="+mj-ea"/>
                <a:cs typeface="Lucida Sans"/>
              </a:defRPr>
            </a:lvl1pPr>
          </a:lstStyle>
          <a:p>
            <a:pPr marL="12700" algn="ctr">
              <a:spcBef>
                <a:spcPts val="100"/>
              </a:spcBef>
            </a:pPr>
            <a:r>
              <a:rPr lang="en-US" sz="3200" spc="-145" dirty="0"/>
              <a:t>Physician Liaison</a:t>
            </a:r>
            <a:r>
              <a:rPr lang="en-US" sz="3200" spc="-335" dirty="0"/>
              <a:t> </a:t>
            </a:r>
            <a:r>
              <a:rPr lang="en-US" sz="3200" spc="-85" dirty="0"/>
              <a:t>Team</a:t>
            </a:r>
            <a:endParaRPr lang="en-US" sz="3200" dirty="0"/>
          </a:p>
        </p:txBody>
      </p:sp>
      <p:sp>
        <p:nvSpPr>
          <p:cNvPr id="24" name="object 36">
            <a:extLst>
              <a:ext uri="{FF2B5EF4-FFF2-40B4-BE49-F238E27FC236}">
                <a16:creationId xmlns:a16="http://schemas.microsoft.com/office/drawing/2014/main" id="{59E3AFB0-A388-4D44-93C4-E213A813C0D7}"/>
              </a:ext>
            </a:extLst>
          </p:cNvPr>
          <p:cNvSpPr txBox="1"/>
          <p:nvPr/>
        </p:nvSpPr>
        <p:spPr>
          <a:xfrm>
            <a:off x="9929629" y="8066578"/>
            <a:ext cx="1821179" cy="832920"/>
          </a:xfrm>
          <a:prstGeom prst="rect">
            <a:avLst/>
          </a:prstGeom>
        </p:spPr>
        <p:txBody>
          <a:bodyPr vert="horz" wrap="square" lIns="0" tIns="60325" rIns="0" bIns="0" rtlCol="0">
            <a:spAutoFit/>
          </a:bodyPr>
          <a:lstStyle/>
          <a:p>
            <a:pPr marL="124460" algn="ctr">
              <a:lnSpc>
                <a:spcPct val="100000"/>
              </a:lnSpc>
              <a:spcBef>
                <a:spcPts val="475"/>
              </a:spcBef>
            </a:pPr>
            <a:r>
              <a:rPr lang="en-US" sz="1600" b="1" spc="50" dirty="0">
                <a:solidFill>
                  <a:srgbClr val="12377E"/>
                </a:solidFill>
                <a:latin typeface="Lucida Sans" panose="020B0602030504020204" pitchFamily="34" charset="0"/>
                <a:cs typeface="Trebuchet MS"/>
              </a:rPr>
              <a:t>Ashley Sayers</a:t>
            </a:r>
            <a:endParaRPr lang="en-US" sz="1600" b="1" spc="50" dirty="0">
              <a:latin typeface="Lucida Sans" panose="020B0602030504020204" pitchFamily="34" charset="0"/>
              <a:cs typeface="Trebuchet MS"/>
            </a:endParaRPr>
          </a:p>
          <a:p>
            <a:pPr marL="124460" algn="ctr">
              <a:lnSpc>
                <a:spcPct val="100000"/>
              </a:lnSpc>
              <a:spcBef>
                <a:spcPts val="475"/>
              </a:spcBef>
            </a:pPr>
            <a:r>
              <a:rPr lang="en-US" sz="1500" dirty="0">
                <a:solidFill>
                  <a:srgbClr val="12377E"/>
                </a:solidFill>
                <a:latin typeface="Lucida Sans"/>
                <a:cs typeface="Lucida Sans"/>
              </a:rPr>
              <a:t>Credentialing Supervisor</a:t>
            </a:r>
            <a:endParaRPr sz="1500" dirty="0">
              <a:latin typeface="Lucida Sans"/>
              <a:cs typeface="Lucida Sans"/>
            </a:endParaRPr>
          </a:p>
        </p:txBody>
      </p:sp>
      <p:sp>
        <p:nvSpPr>
          <p:cNvPr id="26" name="object 36">
            <a:extLst>
              <a:ext uri="{FF2B5EF4-FFF2-40B4-BE49-F238E27FC236}">
                <a16:creationId xmlns:a16="http://schemas.microsoft.com/office/drawing/2014/main" id="{62129953-2D2F-4C0C-8BB5-4CD6F0BBB879}"/>
              </a:ext>
            </a:extLst>
          </p:cNvPr>
          <p:cNvSpPr txBox="1"/>
          <p:nvPr/>
        </p:nvSpPr>
        <p:spPr>
          <a:xfrm>
            <a:off x="12445314" y="8066578"/>
            <a:ext cx="1821179" cy="832920"/>
          </a:xfrm>
          <a:prstGeom prst="rect">
            <a:avLst/>
          </a:prstGeom>
        </p:spPr>
        <p:txBody>
          <a:bodyPr vert="horz" wrap="square" lIns="0" tIns="60325" rIns="0" bIns="0" rtlCol="0">
            <a:spAutoFit/>
          </a:bodyPr>
          <a:lstStyle/>
          <a:p>
            <a:pPr marL="124460" algn="ctr">
              <a:lnSpc>
                <a:spcPct val="100000"/>
              </a:lnSpc>
              <a:spcBef>
                <a:spcPts val="475"/>
              </a:spcBef>
            </a:pPr>
            <a:r>
              <a:rPr lang="en-US" sz="1600" b="1" spc="50" dirty="0">
                <a:solidFill>
                  <a:srgbClr val="12377E"/>
                </a:solidFill>
                <a:latin typeface="Lucida Sans" panose="020B0602030504020204" pitchFamily="34" charset="0"/>
                <a:cs typeface="Trebuchet MS"/>
              </a:rPr>
              <a:t>Brandon Boyd</a:t>
            </a:r>
            <a:endParaRPr lang="en-US" sz="1600" b="1" spc="50" dirty="0">
              <a:latin typeface="Lucida Sans" panose="020B0602030504020204" pitchFamily="34" charset="0"/>
              <a:cs typeface="Trebuchet MS"/>
            </a:endParaRPr>
          </a:p>
          <a:p>
            <a:pPr marL="124460" algn="ctr">
              <a:lnSpc>
                <a:spcPct val="100000"/>
              </a:lnSpc>
              <a:spcBef>
                <a:spcPts val="475"/>
              </a:spcBef>
            </a:pPr>
            <a:r>
              <a:rPr lang="en-US" sz="1500" dirty="0">
                <a:solidFill>
                  <a:srgbClr val="12377E"/>
                </a:solidFill>
                <a:latin typeface="Lucida Sans"/>
                <a:cs typeface="Lucida Sans"/>
              </a:rPr>
              <a:t>Credentialing Coordinator</a:t>
            </a:r>
            <a:endParaRPr sz="1500" dirty="0">
              <a:latin typeface="Lucida Sans"/>
              <a:cs typeface="Lucida Sans"/>
            </a:endParaRPr>
          </a:p>
        </p:txBody>
      </p:sp>
      <p:sp>
        <p:nvSpPr>
          <p:cNvPr id="28" name="object 36">
            <a:extLst>
              <a:ext uri="{FF2B5EF4-FFF2-40B4-BE49-F238E27FC236}">
                <a16:creationId xmlns:a16="http://schemas.microsoft.com/office/drawing/2014/main" id="{18DAF3D7-CF97-4FCB-BA61-37F380A7DDDB}"/>
              </a:ext>
            </a:extLst>
          </p:cNvPr>
          <p:cNvSpPr txBox="1"/>
          <p:nvPr/>
        </p:nvSpPr>
        <p:spPr>
          <a:xfrm>
            <a:off x="14610714" y="8066578"/>
            <a:ext cx="2240888" cy="832920"/>
          </a:xfrm>
          <a:prstGeom prst="rect">
            <a:avLst/>
          </a:prstGeom>
        </p:spPr>
        <p:txBody>
          <a:bodyPr vert="horz" wrap="square" lIns="0" tIns="60325" rIns="0" bIns="0" rtlCol="0">
            <a:spAutoFit/>
          </a:bodyPr>
          <a:lstStyle/>
          <a:p>
            <a:pPr marL="124460" algn="ctr">
              <a:lnSpc>
                <a:spcPct val="100000"/>
              </a:lnSpc>
              <a:spcBef>
                <a:spcPts val="475"/>
              </a:spcBef>
            </a:pPr>
            <a:r>
              <a:rPr lang="en-US" sz="1600" b="1" spc="50" dirty="0">
                <a:solidFill>
                  <a:srgbClr val="12377E"/>
                </a:solidFill>
                <a:latin typeface="Lucida Sans" panose="020B0602030504020204" pitchFamily="34" charset="0"/>
                <a:cs typeface="Trebuchet MS"/>
              </a:rPr>
              <a:t>Zach Williamson</a:t>
            </a:r>
            <a:endParaRPr lang="en-US" sz="1600" b="1" spc="50" dirty="0">
              <a:latin typeface="Lucida Sans" panose="020B0602030504020204" pitchFamily="34" charset="0"/>
              <a:cs typeface="Trebuchet MS"/>
            </a:endParaRPr>
          </a:p>
          <a:p>
            <a:pPr marL="124460" algn="ctr">
              <a:lnSpc>
                <a:spcPct val="100000"/>
              </a:lnSpc>
              <a:spcBef>
                <a:spcPts val="475"/>
              </a:spcBef>
            </a:pPr>
            <a:r>
              <a:rPr lang="en-US" sz="1500" dirty="0">
                <a:solidFill>
                  <a:srgbClr val="12377E"/>
                </a:solidFill>
                <a:latin typeface="Lucida Sans"/>
                <a:cs typeface="Lucida Sans"/>
              </a:rPr>
              <a:t>Credentialing Coordinator</a:t>
            </a:r>
            <a:endParaRPr sz="1500" dirty="0">
              <a:latin typeface="Lucida Sans"/>
              <a:cs typeface="Lucida Sans"/>
            </a:endParaRPr>
          </a:p>
        </p:txBody>
      </p:sp>
      <p:grpSp>
        <p:nvGrpSpPr>
          <p:cNvPr id="33" name="Group 15">
            <a:extLst>
              <a:ext uri="{FF2B5EF4-FFF2-40B4-BE49-F238E27FC236}">
                <a16:creationId xmlns:a16="http://schemas.microsoft.com/office/drawing/2014/main" id="{595000FF-F369-48D9-98E1-DD2355AF2260}"/>
              </a:ext>
            </a:extLst>
          </p:cNvPr>
          <p:cNvGrpSpPr>
            <a:grpSpLocks noChangeAspect="1"/>
          </p:cNvGrpSpPr>
          <p:nvPr/>
        </p:nvGrpSpPr>
        <p:grpSpPr>
          <a:xfrm>
            <a:off x="12335206" y="5855037"/>
            <a:ext cx="2041394" cy="2041386"/>
            <a:chOff x="0" y="0"/>
            <a:chExt cx="6350000" cy="6349975"/>
          </a:xfrm>
        </p:grpSpPr>
        <p:sp>
          <p:nvSpPr>
            <p:cNvPr id="34" name="Freeform 16">
              <a:extLst>
                <a:ext uri="{FF2B5EF4-FFF2-40B4-BE49-F238E27FC236}">
                  <a16:creationId xmlns:a16="http://schemas.microsoft.com/office/drawing/2014/main" id="{1B512598-AF5A-47BA-8B72-08B8AFA00E34}"/>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t="-11411" b="-21700"/>
              </a:stretch>
            </a:blipFill>
          </p:spPr>
        </p:sp>
      </p:grpSp>
      <p:grpSp>
        <p:nvGrpSpPr>
          <p:cNvPr id="35" name="Group 17">
            <a:extLst>
              <a:ext uri="{FF2B5EF4-FFF2-40B4-BE49-F238E27FC236}">
                <a16:creationId xmlns:a16="http://schemas.microsoft.com/office/drawing/2014/main" id="{84EDBCAC-0CA9-4140-9E19-CCA6123493D4}"/>
              </a:ext>
            </a:extLst>
          </p:cNvPr>
          <p:cNvGrpSpPr>
            <a:grpSpLocks noChangeAspect="1"/>
          </p:cNvGrpSpPr>
          <p:nvPr/>
        </p:nvGrpSpPr>
        <p:grpSpPr>
          <a:xfrm>
            <a:off x="9925980" y="5836979"/>
            <a:ext cx="2041394" cy="2041386"/>
            <a:chOff x="0" y="0"/>
            <a:chExt cx="6350000" cy="6349975"/>
          </a:xfrm>
        </p:grpSpPr>
        <p:sp>
          <p:nvSpPr>
            <p:cNvPr id="36" name="Freeform 18">
              <a:extLst>
                <a:ext uri="{FF2B5EF4-FFF2-40B4-BE49-F238E27FC236}">
                  <a16:creationId xmlns:a16="http://schemas.microsoft.com/office/drawing/2014/main" id="{8AB3D9E7-1F74-4D23-9333-FF6BE82B489D}"/>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b="-24978"/>
              </a:stretch>
            </a:blipFill>
          </p:spPr>
        </p:sp>
      </p:grpSp>
      <p:grpSp>
        <p:nvGrpSpPr>
          <p:cNvPr id="37" name="Group 19">
            <a:extLst>
              <a:ext uri="{FF2B5EF4-FFF2-40B4-BE49-F238E27FC236}">
                <a16:creationId xmlns:a16="http://schemas.microsoft.com/office/drawing/2014/main" id="{1173C45D-7C5B-42D2-8069-6EA85E15AA46}"/>
              </a:ext>
            </a:extLst>
          </p:cNvPr>
          <p:cNvGrpSpPr>
            <a:grpSpLocks noChangeAspect="1"/>
          </p:cNvGrpSpPr>
          <p:nvPr/>
        </p:nvGrpSpPr>
        <p:grpSpPr>
          <a:xfrm>
            <a:off x="14744432" y="5916778"/>
            <a:ext cx="1973453" cy="1973445"/>
            <a:chOff x="0" y="0"/>
            <a:chExt cx="6350000" cy="6349975"/>
          </a:xfrm>
        </p:grpSpPr>
        <p:sp>
          <p:nvSpPr>
            <p:cNvPr id="38" name="Freeform 20">
              <a:extLst>
                <a:ext uri="{FF2B5EF4-FFF2-40B4-BE49-F238E27FC236}">
                  <a16:creationId xmlns:a16="http://schemas.microsoft.com/office/drawing/2014/main" id="{056BAB92-56D8-42EF-AB05-222F227961AD}"/>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9"/>
              <a:stretch>
                <a:fillRect t="-8928" b="-24405"/>
              </a:stretch>
            </a:blipFill>
          </p:spPr>
        </p:sp>
      </p:grpSp>
      <p:sp>
        <p:nvSpPr>
          <p:cNvPr id="25" name="Slide Number Placeholder 4">
            <a:extLst>
              <a:ext uri="{FF2B5EF4-FFF2-40B4-BE49-F238E27FC236}">
                <a16:creationId xmlns:a16="http://schemas.microsoft.com/office/drawing/2014/main" id="{97E91ED7-EE42-4C9C-8A74-B10DD87AC738}"/>
              </a:ext>
            </a:extLst>
          </p:cNvPr>
          <p:cNvSpPr txBox="1">
            <a:spLocks/>
          </p:cNvSpPr>
          <p:nvPr/>
        </p:nvSpPr>
        <p:spPr>
          <a:xfrm>
            <a:off x="0" y="9639300"/>
            <a:ext cx="1219200" cy="381000"/>
          </a:xfrm>
          <a:prstGeom prst="rect">
            <a:avLst/>
          </a:prstGeom>
        </p:spPr>
        <p:txBody>
          <a:bodyPr/>
          <a:lstStyle>
            <a:defPPr>
              <a:defRPr kern="0"/>
            </a:defPPr>
          </a:lstStyle>
          <a:p>
            <a:pPr algn="ctr"/>
            <a:fld id="{B6F15528-21DE-4FAA-801E-634DDDAF4B2B}" type="slidenum">
              <a:rPr lang="en-US" smtClean="0">
                <a:solidFill>
                  <a:schemeClr val="bg1"/>
                </a:solidFill>
              </a:rPr>
              <a:pPr algn="ctr"/>
              <a:t>8</a:t>
            </a:fld>
            <a:endParaRPr lang="en-US" dirty="0">
              <a:solidFill>
                <a:schemeClr val="bg1"/>
              </a:solidFill>
            </a:endParaRPr>
          </a:p>
        </p:txBody>
      </p:sp>
    </p:spTree>
    <p:extLst>
      <p:ext uri="{BB962C8B-B14F-4D97-AF65-F5344CB8AC3E}">
        <p14:creationId xmlns:p14="http://schemas.microsoft.com/office/powerpoint/2010/main" val="1794306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75099" y="2829493"/>
            <a:ext cx="5419128" cy="650240"/>
            <a:chOff x="1516556" y="8368077"/>
            <a:chExt cx="5013960" cy="650240"/>
          </a:xfrm>
        </p:grpSpPr>
        <p:sp>
          <p:nvSpPr>
            <p:cNvPr id="3" name="object 3"/>
            <p:cNvSpPr/>
            <p:nvPr/>
          </p:nvSpPr>
          <p:spPr>
            <a:xfrm>
              <a:off x="1516545" y="8368080"/>
              <a:ext cx="5013960" cy="650240"/>
            </a:xfrm>
            <a:custGeom>
              <a:avLst/>
              <a:gdLst/>
              <a:ahLst/>
              <a:cxnLst/>
              <a:rect l="l" t="t" r="r" b="b"/>
              <a:pathLst>
                <a:path w="5013959" h="650240">
                  <a:moveTo>
                    <a:pt x="5013718" y="324904"/>
                  </a:moveTo>
                  <a:lnTo>
                    <a:pt x="5009159" y="270395"/>
                  </a:lnTo>
                  <a:lnTo>
                    <a:pt x="4996192" y="219049"/>
                  </a:lnTo>
                  <a:lnTo>
                    <a:pt x="4995837" y="218338"/>
                  </a:lnTo>
                  <a:lnTo>
                    <a:pt x="4995837" y="217639"/>
                  </a:lnTo>
                  <a:lnTo>
                    <a:pt x="4995494" y="216941"/>
                  </a:lnTo>
                  <a:lnTo>
                    <a:pt x="4975314" y="172173"/>
                  </a:lnTo>
                  <a:lnTo>
                    <a:pt x="4948809" y="131140"/>
                  </a:lnTo>
                  <a:lnTo>
                    <a:pt x="4916563" y="94488"/>
                  </a:lnTo>
                  <a:lnTo>
                    <a:pt x="4879162" y="62877"/>
                  </a:lnTo>
                  <a:lnTo>
                    <a:pt x="4837163" y="36995"/>
                  </a:lnTo>
                  <a:lnTo>
                    <a:pt x="4791176" y="17500"/>
                  </a:lnTo>
                  <a:lnTo>
                    <a:pt x="4741748" y="5041"/>
                  </a:lnTo>
                  <a:lnTo>
                    <a:pt x="4701083" y="1358"/>
                  </a:lnTo>
                  <a:lnTo>
                    <a:pt x="3455771" y="1358"/>
                  </a:lnTo>
                  <a:lnTo>
                    <a:pt x="3455771" y="0"/>
                  </a:lnTo>
                  <a:lnTo>
                    <a:pt x="330644" y="0"/>
                  </a:lnTo>
                  <a:lnTo>
                    <a:pt x="276034" y="4686"/>
                  </a:lnTo>
                  <a:lnTo>
                    <a:pt x="224866" y="16992"/>
                  </a:lnTo>
                  <a:lnTo>
                    <a:pt x="177647" y="36322"/>
                  </a:lnTo>
                  <a:lnTo>
                    <a:pt x="134886" y="62052"/>
                  </a:lnTo>
                  <a:lnTo>
                    <a:pt x="97091" y="93560"/>
                  </a:lnTo>
                  <a:lnTo>
                    <a:pt x="64770" y="130238"/>
                  </a:lnTo>
                  <a:lnTo>
                    <a:pt x="38430" y="171462"/>
                  </a:lnTo>
                  <a:lnTo>
                    <a:pt x="18580" y="216636"/>
                  </a:lnTo>
                  <a:lnTo>
                    <a:pt x="5092" y="269341"/>
                  </a:lnTo>
                  <a:lnTo>
                    <a:pt x="0" y="324954"/>
                  </a:lnTo>
                  <a:lnTo>
                    <a:pt x="1168" y="352526"/>
                  </a:lnTo>
                  <a:lnTo>
                    <a:pt x="4559" y="379463"/>
                  </a:lnTo>
                  <a:lnTo>
                    <a:pt x="10058" y="405599"/>
                  </a:lnTo>
                  <a:lnTo>
                    <a:pt x="17526" y="430809"/>
                  </a:lnTo>
                  <a:lnTo>
                    <a:pt x="17881" y="431507"/>
                  </a:lnTo>
                  <a:lnTo>
                    <a:pt x="17881" y="432219"/>
                  </a:lnTo>
                  <a:lnTo>
                    <a:pt x="18237" y="432917"/>
                  </a:lnTo>
                  <a:lnTo>
                    <a:pt x="38417" y="477672"/>
                  </a:lnTo>
                  <a:lnTo>
                    <a:pt x="64973" y="518718"/>
                  </a:lnTo>
                  <a:lnTo>
                    <a:pt x="97370" y="555371"/>
                  </a:lnTo>
                  <a:lnTo>
                    <a:pt x="135064" y="586968"/>
                  </a:lnTo>
                  <a:lnTo>
                    <a:pt x="177533" y="612863"/>
                  </a:lnTo>
                  <a:lnTo>
                    <a:pt x="224243" y="632358"/>
                  </a:lnTo>
                  <a:lnTo>
                    <a:pt x="274650" y="644804"/>
                  </a:lnTo>
                  <a:lnTo>
                    <a:pt x="316344" y="648487"/>
                  </a:lnTo>
                  <a:lnTo>
                    <a:pt x="2858300" y="648487"/>
                  </a:lnTo>
                  <a:lnTo>
                    <a:pt x="2858300" y="649846"/>
                  </a:lnTo>
                  <a:lnTo>
                    <a:pt x="4688090" y="649846"/>
                  </a:lnTo>
                  <a:lnTo>
                    <a:pt x="4741049" y="645172"/>
                  </a:lnTo>
                  <a:lnTo>
                    <a:pt x="4790973" y="632866"/>
                  </a:lnTo>
                  <a:lnTo>
                    <a:pt x="4837303" y="613537"/>
                  </a:lnTo>
                  <a:lnTo>
                    <a:pt x="4879467" y="587806"/>
                  </a:lnTo>
                  <a:lnTo>
                    <a:pt x="4916894" y="556298"/>
                  </a:lnTo>
                  <a:lnTo>
                    <a:pt x="4949037" y="519620"/>
                  </a:lnTo>
                  <a:lnTo>
                    <a:pt x="4975301" y="478383"/>
                  </a:lnTo>
                  <a:lnTo>
                    <a:pt x="4995138" y="433222"/>
                  </a:lnTo>
                  <a:lnTo>
                    <a:pt x="5008638" y="380504"/>
                  </a:lnTo>
                  <a:lnTo>
                    <a:pt x="5012398" y="352818"/>
                  </a:lnTo>
                  <a:lnTo>
                    <a:pt x="5013718" y="324904"/>
                  </a:lnTo>
                  <a:close/>
                </a:path>
              </a:pathLst>
            </a:custGeom>
            <a:solidFill>
              <a:srgbClr val="12377E"/>
            </a:solidFill>
          </p:spPr>
          <p:txBody>
            <a:bodyPr wrap="square" lIns="0" tIns="0" rIns="0" bIns="0" rtlCol="0"/>
            <a:lstStyle/>
            <a:p>
              <a:endParaRPr dirty="0"/>
            </a:p>
          </p:txBody>
        </p:sp>
        <p:sp>
          <p:nvSpPr>
            <p:cNvPr id="4" name="object 4"/>
            <p:cNvSpPr/>
            <p:nvPr/>
          </p:nvSpPr>
          <p:spPr>
            <a:xfrm>
              <a:off x="1782029" y="8516089"/>
              <a:ext cx="180975" cy="257175"/>
            </a:xfrm>
            <a:custGeom>
              <a:avLst/>
              <a:gdLst/>
              <a:ahLst/>
              <a:cxnLst/>
              <a:rect l="l" t="t" r="r" b="b"/>
              <a:pathLst>
                <a:path w="180975" h="257175">
                  <a:moveTo>
                    <a:pt x="90487" y="257089"/>
                  </a:moveTo>
                  <a:lnTo>
                    <a:pt x="76348" y="240468"/>
                  </a:lnTo>
                  <a:lnTo>
                    <a:pt x="45243" y="198842"/>
                  </a:lnTo>
                  <a:lnTo>
                    <a:pt x="14138" y="144562"/>
                  </a:lnTo>
                  <a:lnTo>
                    <a:pt x="0" y="89981"/>
                  </a:lnTo>
                  <a:lnTo>
                    <a:pt x="7112" y="54961"/>
                  </a:lnTo>
                  <a:lnTo>
                    <a:pt x="26507" y="26359"/>
                  </a:lnTo>
                  <a:lnTo>
                    <a:pt x="55271" y="7072"/>
                  </a:lnTo>
                  <a:lnTo>
                    <a:pt x="90487" y="0"/>
                  </a:lnTo>
                  <a:lnTo>
                    <a:pt x="125703" y="7072"/>
                  </a:lnTo>
                  <a:lnTo>
                    <a:pt x="154466" y="26359"/>
                  </a:lnTo>
                  <a:lnTo>
                    <a:pt x="173862" y="54961"/>
                  </a:lnTo>
                  <a:lnTo>
                    <a:pt x="174447" y="57845"/>
                  </a:lnTo>
                  <a:lnTo>
                    <a:pt x="90487" y="57845"/>
                  </a:lnTo>
                  <a:lnTo>
                    <a:pt x="77912" y="60371"/>
                  </a:lnTo>
                  <a:lnTo>
                    <a:pt x="67639" y="67260"/>
                  </a:lnTo>
                  <a:lnTo>
                    <a:pt x="60711" y="77476"/>
                  </a:lnTo>
                  <a:lnTo>
                    <a:pt x="58170" y="89981"/>
                  </a:lnTo>
                  <a:lnTo>
                    <a:pt x="60711" y="102486"/>
                  </a:lnTo>
                  <a:lnTo>
                    <a:pt x="67639" y="112701"/>
                  </a:lnTo>
                  <a:lnTo>
                    <a:pt x="77912" y="119590"/>
                  </a:lnTo>
                  <a:lnTo>
                    <a:pt x="90487" y="122117"/>
                  </a:lnTo>
                  <a:lnTo>
                    <a:pt x="172650" y="122117"/>
                  </a:lnTo>
                  <a:lnTo>
                    <a:pt x="166836" y="144562"/>
                  </a:lnTo>
                  <a:lnTo>
                    <a:pt x="135731" y="198842"/>
                  </a:lnTo>
                  <a:lnTo>
                    <a:pt x="104626" y="240468"/>
                  </a:lnTo>
                  <a:lnTo>
                    <a:pt x="90487" y="257089"/>
                  </a:lnTo>
                  <a:close/>
                </a:path>
                <a:path w="180975" h="257175">
                  <a:moveTo>
                    <a:pt x="172650" y="122117"/>
                  </a:moveTo>
                  <a:lnTo>
                    <a:pt x="90487" y="122117"/>
                  </a:lnTo>
                  <a:lnTo>
                    <a:pt x="103062" y="119590"/>
                  </a:lnTo>
                  <a:lnTo>
                    <a:pt x="113335" y="112701"/>
                  </a:lnTo>
                  <a:lnTo>
                    <a:pt x="120263" y="102486"/>
                  </a:lnTo>
                  <a:lnTo>
                    <a:pt x="122804" y="89981"/>
                  </a:lnTo>
                  <a:lnTo>
                    <a:pt x="120263" y="77476"/>
                  </a:lnTo>
                  <a:lnTo>
                    <a:pt x="113335" y="67260"/>
                  </a:lnTo>
                  <a:lnTo>
                    <a:pt x="103062" y="60371"/>
                  </a:lnTo>
                  <a:lnTo>
                    <a:pt x="90487" y="57845"/>
                  </a:lnTo>
                  <a:lnTo>
                    <a:pt x="174447" y="57845"/>
                  </a:lnTo>
                  <a:lnTo>
                    <a:pt x="180974" y="89981"/>
                  </a:lnTo>
                  <a:lnTo>
                    <a:pt x="172650" y="122117"/>
                  </a:lnTo>
                  <a:close/>
                </a:path>
              </a:pathLst>
            </a:custGeom>
            <a:solidFill>
              <a:srgbClr val="FFFFFF"/>
            </a:solidFill>
          </p:spPr>
          <p:txBody>
            <a:bodyPr wrap="square" lIns="0" tIns="0" rIns="0" bIns="0" rtlCol="0"/>
            <a:lstStyle/>
            <a:p>
              <a:endParaRPr/>
            </a:p>
          </p:txBody>
        </p:sp>
      </p:grpSp>
      <p:sp>
        <p:nvSpPr>
          <p:cNvPr id="5" name="object 5"/>
          <p:cNvSpPr/>
          <p:nvPr/>
        </p:nvSpPr>
        <p:spPr>
          <a:xfrm>
            <a:off x="1475088" y="3695700"/>
            <a:ext cx="2750185" cy="650240"/>
          </a:xfrm>
          <a:custGeom>
            <a:avLst/>
            <a:gdLst/>
            <a:ahLst/>
            <a:cxnLst/>
            <a:rect l="l" t="t" r="r" b="b"/>
            <a:pathLst>
              <a:path w="2750185" h="650240">
                <a:moveTo>
                  <a:pt x="2749816" y="324916"/>
                </a:moveTo>
                <a:lnTo>
                  <a:pt x="2745257" y="270408"/>
                </a:lnTo>
                <a:lnTo>
                  <a:pt x="2732290" y="219049"/>
                </a:lnTo>
                <a:lnTo>
                  <a:pt x="2731935" y="218351"/>
                </a:lnTo>
                <a:lnTo>
                  <a:pt x="2731935" y="217652"/>
                </a:lnTo>
                <a:lnTo>
                  <a:pt x="2731592" y="216941"/>
                </a:lnTo>
                <a:lnTo>
                  <a:pt x="2711412" y="172186"/>
                </a:lnTo>
                <a:lnTo>
                  <a:pt x="2684907" y="131140"/>
                </a:lnTo>
                <a:lnTo>
                  <a:pt x="2652661" y="94488"/>
                </a:lnTo>
                <a:lnTo>
                  <a:pt x="2615260" y="62890"/>
                </a:lnTo>
                <a:lnTo>
                  <a:pt x="2573261" y="37007"/>
                </a:lnTo>
                <a:lnTo>
                  <a:pt x="2527274" y="17500"/>
                </a:lnTo>
                <a:lnTo>
                  <a:pt x="2477846" y="5054"/>
                </a:lnTo>
                <a:lnTo>
                  <a:pt x="2437180" y="1371"/>
                </a:lnTo>
                <a:lnTo>
                  <a:pt x="2290876" y="1371"/>
                </a:lnTo>
                <a:lnTo>
                  <a:pt x="2290876" y="0"/>
                </a:lnTo>
                <a:lnTo>
                  <a:pt x="326161" y="0"/>
                </a:lnTo>
                <a:lnTo>
                  <a:pt x="273024" y="4686"/>
                </a:lnTo>
                <a:lnTo>
                  <a:pt x="222973" y="16992"/>
                </a:lnTo>
                <a:lnTo>
                  <a:pt x="176542" y="36322"/>
                </a:lnTo>
                <a:lnTo>
                  <a:pt x="134315" y="62052"/>
                </a:lnTo>
                <a:lnTo>
                  <a:pt x="96850" y="93560"/>
                </a:lnTo>
                <a:lnTo>
                  <a:pt x="64693" y="130238"/>
                </a:lnTo>
                <a:lnTo>
                  <a:pt x="38417" y="171462"/>
                </a:lnTo>
                <a:lnTo>
                  <a:pt x="18580" y="216636"/>
                </a:lnTo>
                <a:lnTo>
                  <a:pt x="5080" y="269341"/>
                </a:lnTo>
                <a:lnTo>
                  <a:pt x="0" y="324954"/>
                </a:lnTo>
                <a:lnTo>
                  <a:pt x="1168" y="352526"/>
                </a:lnTo>
                <a:lnTo>
                  <a:pt x="4559" y="379463"/>
                </a:lnTo>
                <a:lnTo>
                  <a:pt x="10058" y="405599"/>
                </a:lnTo>
                <a:lnTo>
                  <a:pt x="17526" y="430809"/>
                </a:lnTo>
                <a:lnTo>
                  <a:pt x="17881" y="431507"/>
                </a:lnTo>
                <a:lnTo>
                  <a:pt x="17881" y="432219"/>
                </a:lnTo>
                <a:lnTo>
                  <a:pt x="18224" y="432917"/>
                </a:lnTo>
                <a:lnTo>
                  <a:pt x="38404" y="477672"/>
                </a:lnTo>
                <a:lnTo>
                  <a:pt x="64922" y="518718"/>
                </a:lnTo>
                <a:lnTo>
                  <a:pt x="97180" y="555371"/>
                </a:lnTo>
                <a:lnTo>
                  <a:pt x="134620" y="586968"/>
                </a:lnTo>
                <a:lnTo>
                  <a:pt x="176657" y="612863"/>
                </a:lnTo>
                <a:lnTo>
                  <a:pt x="222719" y="632358"/>
                </a:lnTo>
                <a:lnTo>
                  <a:pt x="272249" y="644804"/>
                </a:lnTo>
                <a:lnTo>
                  <a:pt x="313016" y="648487"/>
                </a:lnTo>
                <a:lnTo>
                  <a:pt x="594398" y="648487"/>
                </a:lnTo>
                <a:lnTo>
                  <a:pt x="594398" y="649859"/>
                </a:lnTo>
                <a:lnTo>
                  <a:pt x="2424188" y="649859"/>
                </a:lnTo>
                <a:lnTo>
                  <a:pt x="2477147" y="645172"/>
                </a:lnTo>
                <a:lnTo>
                  <a:pt x="2527071" y="632866"/>
                </a:lnTo>
                <a:lnTo>
                  <a:pt x="2573401" y="613537"/>
                </a:lnTo>
                <a:lnTo>
                  <a:pt x="2615565" y="587806"/>
                </a:lnTo>
                <a:lnTo>
                  <a:pt x="2652992" y="556298"/>
                </a:lnTo>
                <a:lnTo>
                  <a:pt x="2685135" y="519620"/>
                </a:lnTo>
                <a:lnTo>
                  <a:pt x="2711399" y="478396"/>
                </a:lnTo>
                <a:lnTo>
                  <a:pt x="2731236" y="433222"/>
                </a:lnTo>
                <a:lnTo>
                  <a:pt x="2744736" y="380517"/>
                </a:lnTo>
                <a:lnTo>
                  <a:pt x="2748496" y="352831"/>
                </a:lnTo>
                <a:lnTo>
                  <a:pt x="2749816" y="324916"/>
                </a:lnTo>
                <a:close/>
              </a:path>
            </a:pathLst>
          </a:custGeom>
          <a:solidFill>
            <a:srgbClr val="12377E"/>
          </a:solidFill>
        </p:spPr>
        <p:txBody>
          <a:bodyPr wrap="square" lIns="0" tIns="0" rIns="0" bIns="0" rtlCol="0"/>
          <a:lstStyle/>
          <a:p>
            <a:endParaRPr/>
          </a:p>
        </p:txBody>
      </p:sp>
      <p:sp>
        <p:nvSpPr>
          <p:cNvPr id="6" name="object 6"/>
          <p:cNvSpPr/>
          <p:nvPr/>
        </p:nvSpPr>
        <p:spPr>
          <a:xfrm>
            <a:off x="7467600" y="2834718"/>
            <a:ext cx="4543425" cy="650240"/>
          </a:xfrm>
          <a:custGeom>
            <a:avLst/>
            <a:gdLst/>
            <a:ahLst/>
            <a:cxnLst/>
            <a:rect l="l" t="t" r="r" b="b"/>
            <a:pathLst>
              <a:path w="3976370" h="650240">
                <a:moveTo>
                  <a:pt x="3975811" y="307898"/>
                </a:moveTo>
                <a:lnTo>
                  <a:pt x="3966476" y="244233"/>
                </a:lnTo>
                <a:lnTo>
                  <a:pt x="3958653" y="218313"/>
                </a:lnTo>
                <a:lnTo>
                  <a:pt x="3958653" y="217614"/>
                </a:lnTo>
                <a:lnTo>
                  <a:pt x="3958298" y="216903"/>
                </a:lnTo>
                <a:lnTo>
                  <a:pt x="3938117" y="172148"/>
                </a:lnTo>
                <a:lnTo>
                  <a:pt x="3911612" y="131102"/>
                </a:lnTo>
                <a:lnTo>
                  <a:pt x="3879342" y="94449"/>
                </a:lnTo>
                <a:lnTo>
                  <a:pt x="3841902" y="62852"/>
                </a:lnTo>
                <a:lnTo>
                  <a:pt x="3799840" y="36969"/>
                </a:lnTo>
                <a:lnTo>
                  <a:pt x="3753739" y="17462"/>
                </a:lnTo>
                <a:lnTo>
                  <a:pt x="3704171" y="5016"/>
                </a:lnTo>
                <a:lnTo>
                  <a:pt x="3663365" y="1333"/>
                </a:lnTo>
                <a:lnTo>
                  <a:pt x="2290864" y="1333"/>
                </a:lnTo>
                <a:lnTo>
                  <a:pt x="2290864" y="0"/>
                </a:lnTo>
                <a:lnTo>
                  <a:pt x="326148" y="0"/>
                </a:lnTo>
                <a:lnTo>
                  <a:pt x="273024" y="4673"/>
                </a:lnTo>
                <a:lnTo>
                  <a:pt x="222961" y="16992"/>
                </a:lnTo>
                <a:lnTo>
                  <a:pt x="176542" y="36309"/>
                </a:lnTo>
                <a:lnTo>
                  <a:pt x="134315" y="62039"/>
                </a:lnTo>
                <a:lnTo>
                  <a:pt x="96837" y="93548"/>
                </a:lnTo>
                <a:lnTo>
                  <a:pt x="64693" y="130225"/>
                </a:lnTo>
                <a:lnTo>
                  <a:pt x="38417" y="171462"/>
                </a:lnTo>
                <a:lnTo>
                  <a:pt x="18580" y="216623"/>
                </a:lnTo>
                <a:lnTo>
                  <a:pt x="5080" y="269341"/>
                </a:lnTo>
                <a:lnTo>
                  <a:pt x="0" y="324942"/>
                </a:lnTo>
                <a:lnTo>
                  <a:pt x="1155" y="352526"/>
                </a:lnTo>
                <a:lnTo>
                  <a:pt x="4559" y="379450"/>
                </a:lnTo>
                <a:lnTo>
                  <a:pt x="10058" y="405587"/>
                </a:lnTo>
                <a:lnTo>
                  <a:pt x="17526" y="430809"/>
                </a:lnTo>
                <a:lnTo>
                  <a:pt x="17868" y="431507"/>
                </a:lnTo>
                <a:lnTo>
                  <a:pt x="17868" y="432206"/>
                </a:lnTo>
                <a:lnTo>
                  <a:pt x="18224" y="432904"/>
                </a:lnTo>
                <a:lnTo>
                  <a:pt x="38404" y="477672"/>
                </a:lnTo>
                <a:lnTo>
                  <a:pt x="64909" y="518706"/>
                </a:lnTo>
                <a:lnTo>
                  <a:pt x="97167" y="555371"/>
                </a:lnTo>
                <a:lnTo>
                  <a:pt x="134607" y="586968"/>
                </a:lnTo>
                <a:lnTo>
                  <a:pt x="176644" y="612851"/>
                </a:lnTo>
                <a:lnTo>
                  <a:pt x="222719" y="632345"/>
                </a:lnTo>
                <a:lnTo>
                  <a:pt x="272249" y="644804"/>
                </a:lnTo>
                <a:lnTo>
                  <a:pt x="313016" y="648487"/>
                </a:lnTo>
                <a:lnTo>
                  <a:pt x="1634236" y="648487"/>
                </a:lnTo>
                <a:lnTo>
                  <a:pt x="1634236" y="649820"/>
                </a:lnTo>
                <a:lnTo>
                  <a:pt x="3650183" y="649820"/>
                </a:lnTo>
                <a:lnTo>
                  <a:pt x="3703370" y="645134"/>
                </a:lnTo>
                <a:lnTo>
                  <a:pt x="3753472" y="632828"/>
                </a:lnTo>
                <a:lnTo>
                  <a:pt x="3799941" y="613498"/>
                </a:lnTo>
                <a:lnTo>
                  <a:pt x="3842181" y="587768"/>
                </a:lnTo>
                <a:lnTo>
                  <a:pt x="3879672" y="556260"/>
                </a:lnTo>
                <a:lnTo>
                  <a:pt x="3911828" y="519582"/>
                </a:lnTo>
                <a:lnTo>
                  <a:pt x="3938117" y="478358"/>
                </a:lnTo>
                <a:lnTo>
                  <a:pt x="3957955" y="433184"/>
                </a:lnTo>
                <a:lnTo>
                  <a:pt x="3971442" y="380479"/>
                </a:lnTo>
                <a:lnTo>
                  <a:pt x="3975811" y="339915"/>
                </a:lnTo>
                <a:lnTo>
                  <a:pt x="3975811" y="307898"/>
                </a:lnTo>
                <a:close/>
              </a:path>
            </a:pathLst>
          </a:custGeom>
          <a:solidFill>
            <a:srgbClr val="12377E"/>
          </a:solidFill>
        </p:spPr>
        <p:txBody>
          <a:bodyPr wrap="square" lIns="0" tIns="0" rIns="0" bIns="0" rtlCol="0"/>
          <a:lstStyle/>
          <a:p>
            <a:endParaRPr/>
          </a:p>
        </p:txBody>
      </p:sp>
      <p:sp>
        <p:nvSpPr>
          <p:cNvPr id="7" name="object 7"/>
          <p:cNvSpPr/>
          <p:nvPr/>
        </p:nvSpPr>
        <p:spPr>
          <a:xfrm>
            <a:off x="4800593" y="3695722"/>
            <a:ext cx="2291080" cy="648970"/>
          </a:xfrm>
          <a:custGeom>
            <a:avLst/>
            <a:gdLst/>
            <a:ahLst/>
            <a:cxnLst/>
            <a:rect l="l" t="t" r="r" b="b"/>
            <a:pathLst>
              <a:path w="2291079" h="648970">
                <a:moveTo>
                  <a:pt x="0" y="324946"/>
                </a:moveTo>
                <a:lnTo>
                  <a:pt x="5082" y="269342"/>
                </a:lnTo>
                <a:lnTo>
                  <a:pt x="18578" y="216630"/>
                </a:lnTo>
                <a:lnTo>
                  <a:pt x="38415" y="171464"/>
                </a:lnTo>
                <a:lnTo>
                  <a:pt x="64692" y="130234"/>
                </a:lnTo>
                <a:lnTo>
                  <a:pt x="96846" y="93555"/>
                </a:lnTo>
                <a:lnTo>
                  <a:pt x="134318" y="62044"/>
                </a:lnTo>
                <a:lnTo>
                  <a:pt x="176545" y="36317"/>
                </a:lnTo>
                <a:lnTo>
                  <a:pt x="222968" y="16989"/>
                </a:lnTo>
                <a:lnTo>
                  <a:pt x="273024" y="4678"/>
                </a:lnTo>
                <a:lnTo>
                  <a:pt x="326154" y="0"/>
                </a:lnTo>
                <a:lnTo>
                  <a:pt x="2290869" y="0"/>
                </a:lnTo>
                <a:lnTo>
                  <a:pt x="2290869" y="648489"/>
                </a:lnTo>
                <a:lnTo>
                  <a:pt x="313016" y="648489"/>
                </a:lnTo>
                <a:lnTo>
                  <a:pt x="272246" y="644804"/>
                </a:lnTo>
                <a:lnTo>
                  <a:pt x="222722" y="632353"/>
                </a:lnTo>
                <a:lnTo>
                  <a:pt x="176652" y="612853"/>
                </a:lnTo>
                <a:lnTo>
                  <a:pt x="134612" y="586970"/>
                </a:lnTo>
                <a:lnTo>
                  <a:pt x="97174" y="555368"/>
                </a:lnTo>
                <a:lnTo>
                  <a:pt x="64915" y="518714"/>
                </a:lnTo>
                <a:lnTo>
                  <a:pt x="38408" y="477673"/>
                </a:lnTo>
                <a:lnTo>
                  <a:pt x="18227" y="432910"/>
                </a:lnTo>
                <a:lnTo>
                  <a:pt x="17877" y="432209"/>
                </a:lnTo>
                <a:lnTo>
                  <a:pt x="17877" y="431508"/>
                </a:lnTo>
                <a:lnTo>
                  <a:pt x="17526" y="430807"/>
                </a:lnTo>
                <a:lnTo>
                  <a:pt x="10055" y="405590"/>
                </a:lnTo>
                <a:lnTo>
                  <a:pt x="4556" y="379453"/>
                </a:lnTo>
                <a:lnTo>
                  <a:pt x="1161" y="352528"/>
                </a:lnTo>
                <a:lnTo>
                  <a:pt x="0" y="324946"/>
                </a:lnTo>
                <a:close/>
              </a:path>
            </a:pathLst>
          </a:custGeom>
          <a:solidFill>
            <a:srgbClr val="12377E"/>
          </a:solidFill>
        </p:spPr>
        <p:txBody>
          <a:bodyPr wrap="square" lIns="0" tIns="0" rIns="0" bIns="0" rtlCol="0"/>
          <a:lstStyle/>
          <a:p>
            <a:endParaRPr/>
          </a:p>
        </p:txBody>
      </p:sp>
      <p:sp>
        <p:nvSpPr>
          <p:cNvPr id="8" name="object 8"/>
          <p:cNvSpPr/>
          <p:nvPr/>
        </p:nvSpPr>
        <p:spPr>
          <a:xfrm>
            <a:off x="8591409" y="3669049"/>
            <a:ext cx="2291080" cy="648970"/>
          </a:xfrm>
          <a:custGeom>
            <a:avLst/>
            <a:gdLst/>
            <a:ahLst/>
            <a:cxnLst/>
            <a:rect l="l" t="t" r="r" b="b"/>
            <a:pathLst>
              <a:path w="2291079" h="648970">
                <a:moveTo>
                  <a:pt x="0" y="324946"/>
                </a:moveTo>
                <a:lnTo>
                  <a:pt x="5082" y="269342"/>
                </a:lnTo>
                <a:lnTo>
                  <a:pt x="18578" y="216630"/>
                </a:lnTo>
                <a:lnTo>
                  <a:pt x="38415" y="171465"/>
                </a:lnTo>
                <a:lnTo>
                  <a:pt x="64692" y="130234"/>
                </a:lnTo>
                <a:lnTo>
                  <a:pt x="96847" y="93555"/>
                </a:lnTo>
                <a:lnTo>
                  <a:pt x="134318" y="62044"/>
                </a:lnTo>
                <a:lnTo>
                  <a:pt x="176546" y="36317"/>
                </a:lnTo>
                <a:lnTo>
                  <a:pt x="222968" y="16989"/>
                </a:lnTo>
                <a:lnTo>
                  <a:pt x="273025" y="4678"/>
                </a:lnTo>
                <a:lnTo>
                  <a:pt x="326154" y="0"/>
                </a:lnTo>
                <a:lnTo>
                  <a:pt x="2290870" y="0"/>
                </a:lnTo>
                <a:lnTo>
                  <a:pt x="2290870" y="648489"/>
                </a:lnTo>
                <a:lnTo>
                  <a:pt x="313015" y="648489"/>
                </a:lnTo>
                <a:lnTo>
                  <a:pt x="272247" y="644804"/>
                </a:lnTo>
                <a:lnTo>
                  <a:pt x="222723" y="632353"/>
                </a:lnTo>
                <a:lnTo>
                  <a:pt x="176653" y="612854"/>
                </a:lnTo>
                <a:lnTo>
                  <a:pt x="134612" y="586970"/>
                </a:lnTo>
                <a:lnTo>
                  <a:pt x="97175" y="555369"/>
                </a:lnTo>
                <a:lnTo>
                  <a:pt x="64915" y="518714"/>
                </a:lnTo>
                <a:lnTo>
                  <a:pt x="38408" y="477673"/>
                </a:lnTo>
                <a:lnTo>
                  <a:pt x="18228" y="432910"/>
                </a:lnTo>
                <a:lnTo>
                  <a:pt x="17878" y="432209"/>
                </a:lnTo>
                <a:lnTo>
                  <a:pt x="17878" y="431508"/>
                </a:lnTo>
                <a:lnTo>
                  <a:pt x="17527" y="430807"/>
                </a:lnTo>
                <a:lnTo>
                  <a:pt x="10056" y="405590"/>
                </a:lnTo>
                <a:lnTo>
                  <a:pt x="4557" y="379453"/>
                </a:lnTo>
                <a:lnTo>
                  <a:pt x="1161" y="352528"/>
                </a:lnTo>
                <a:lnTo>
                  <a:pt x="0" y="324946"/>
                </a:lnTo>
                <a:close/>
              </a:path>
            </a:pathLst>
          </a:custGeom>
          <a:solidFill>
            <a:srgbClr val="12377E"/>
          </a:solidFill>
        </p:spPr>
        <p:txBody>
          <a:bodyPr wrap="square" lIns="0" tIns="0" rIns="0" bIns="0" rtlCol="0"/>
          <a:lstStyle/>
          <a:p>
            <a:endParaRPr/>
          </a:p>
        </p:txBody>
      </p:sp>
      <p:sp>
        <p:nvSpPr>
          <p:cNvPr id="9" name="object 9"/>
          <p:cNvSpPr/>
          <p:nvPr/>
        </p:nvSpPr>
        <p:spPr>
          <a:xfrm>
            <a:off x="5845175" y="3697025"/>
            <a:ext cx="2155825" cy="648970"/>
          </a:xfrm>
          <a:custGeom>
            <a:avLst/>
            <a:gdLst/>
            <a:ahLst/>
            <a:cxnLst/>
            <a:rect l="l" t="t" r="r" b="b"/>
            <a:pathLst>
              <a:path w="2155825" h="648970">
                <a:moveTo>
                  <a:pt x="2155417" y="323543"/>
                </a:moveTo>
                <a:lnTo>
                  <a:pt x="2150334" y="379147"/>
                </a:lnTo>
                <a:lnTo>
                  <a:pt x="2136838" y="431859"/>
                </a:lnTo>
                <a:lnTo>
                  <a:pt x="2117002" y="477024"/>
                </a:lnTo>
                <a:lnTo>
                  <a:pt x="2090732" y="518255"/>
                </a:lnTo>
                <a:lnTo>
                  <a:pt x="2058597" y="554933"/>
                </a:lnTo>
                <a:lnTo>
                  <a:pt x="2021163" y="586445"/>
                </a:lnTo>
                <a:lnTo>
                  <a:pt x="1978998" y="612172"/>
                </a:lnTo>
                <a:lnTo>
                  <a:pt x="1932668" y="631499"/>
                </a:lnTo>
                <a:lnTo>
                  <a:pt x="1882741" y="643811"/>
                </a:lnTo>
                <a:lnTo>
                  <a:pt x="1829786" y="648489"/>
                </a:lnTo>
                <a:lnTo>
                  <a:pt x="0" y="648489"/>
                </a:lnTo>
                <a:lnTo>
                  <a:pt x="0" y="0"/>
                </a:lnTo>
                <a:lnTo>
                  <a:pt x="1842782" y="0"/>
                </a:lnTo>
                <a:lnTo>
                  <a:pt x="1883449" y="3685"/>
                </a:lnTo>
                <a:lnTo>
                  <a:pt x="1932870" y="16135"/>
                </a:lnTo>
                <a:lnTo>
                  <a:pt x="1978865" y="35635"/>
                </a:lnTo>
                <a:lnTo>
                  <a:pt x="2020856" y="61519"/>
                </a:lnTo>
                <a:lnTo>
                  <a:pt x="2058263" y="93120"/>
                </a:lnTo>
                <a:lnTo>
                  <a:pt x="2090507" y="129775"/>
                </a:lnTo>
                <a:lnTo>
                  <a:pt x="2117009" y="170816"/>
                </a:lnTo>
                <a:lnTo>
                  <a:pt x="2137188" y="215579"/>
                </a:lnTo>
                <a:lnTo>
                  <a:pt x="2137539" y="216280"/>
                </a:lnTo>
                <a:lnTo>
                  <a:pt x="2137539" y="216981"/>
                </a:lnTo>
                <a:lnTo>
                  <a:pt x="2137889" y="217682"/>
                </a:lnTo>
                <a:lnTo>
                  <a:pt x="2145360" y="242899"/>
                </a:lnTo>
                <a:lnTo>
                  <a:pt x="2150860" y="269035"/>
                </a:lnTo>
                <a:lnTo>
                  <a:pt x="2154256" y="295961"/>
                </a:lnTo>
                <a:lnTo>
                  <a:pt x="2155417" y="323543"/>
                </a:lnTo>
                <a:close/>
              </a:path>
            </a:pathLst>
          </a:custGeom>
          <a:solidFill>
            <a:srgbClr val="12377E"/>
          </a:solidFill>
        </p:spPr>
        <p:txBody>
          <a:bodyPr wrap="square" lIns="0" tIns="0" rIns="0" bIns="0" rtlCol="0"/>
          <a:lstStyle/>
          <a:p>
            <a:endParaRPr/>
          </a:p>
        </p:txBody>
      </p:sp>
      <p:sp>
        <p:nvSpPr>
          <p:cNvPr id="10" name="object 10"/>
          <p:cNvSpPr/>
          <p:nvPr/>
        </p:nvSpPr>
        <p:spPr>
          <a:xfrm>
            <a:off x="9502775" y="3670352"/>
            <a:ext cx="2155825" cy="648970"/>
          </a:xfrm>
          <a:custGeom>
            <a:avLst/>
            <a:gdLst/>
            <a:ahLst/>
            <a:cxnLst/>
            <a:rect l="l" t="t" r="r" b="b"/>
            <a:pathLst>
              <a:path w="2155825" h="648970">
                <a:moveTo>
                  <a:pt x="2155417" y="323543"/>
                </a:moveTo>
                <a:lnTo>
                  <a:pt x="2150334" y="379147"/>
                </a:lnTo>
                <a:lnTo>
                  <a:pt x="2136839" y="431859"/>
                </a:lnTo>
                <a:lnTo>
                  <a:pt x="2117002" y="477024"/>
                </a:lnTo>
                <a:lnTo>
                  <a:pt x="2090733" y="518255"/>
                </a:lnTo>
                <a:lnTo>
                  <a:pt x="2058597" y="554934"/>
                </a:lnTo>
                <a:lnTo>
                  <a:pt x="2021164" y="586445"/>
                </a:lnTo>
                <a:lnTo>
                  <a:pt x="1978998" y="612172"/>
                </a:lnTo>
                <a:lnTo>
                  <a:pt x="1932669" y="631499"/>
                </a:lnTo>
                <a:lnTo>
                  <a:pt x="1882741" y="643811"/>
                </a:lnTo>
                <a:lnTo>
                  <a:pt x="1829785" y="648489"/>
                </a:lnTo>
                <a:lnTo>
                  <a:pt x="0" y="648489"/>
                </a:lnTo>
                <a:lnTo>
                  <a:pt x="0" y="0"/>
                </a:lnTo>
                <a:lnTo>
                  <a:pt x="1842783" y="0"/>
                </a:lnTo>
                <a:lnTo>
                  <a:pt x="1883449" y="3685"/>
                </a:lnTo>
                <a:lnTo>
                  <a:pt x="1932870" y="16135"/>
                </a:lnTo>
                <a:lnTo>
                  <a:pt x="1978865" y="35635"/>
                </a:lnTo>
                <a:lnTo>
                  <a:pt x="2020856" y="61519"/>
                </a:lnTo>
                <a:lnTo>
                  <a:pt x="2058264" y="93120"/>
                </a:lnTo>
                <a:lnTo>
                  <a:pt x="2090508" y="129775"/>
                </a:lnTo>
                <a:lnTo>
                  <a:pt x="2117009" y="170816"/>
                </a:lnTo>
                <a:lnTo>
                  <a:pt x="2137189" y="215579"/>
                </a:lnTo>
                <a:lnTo>
                  <a:pt x="2137540" y="216280"/>
                </a:lnTo>
                <a:lnTo>
                  <a:pt x="2137540" y="216981"/>
                </a:lnTo>
                <a:lnTo>
                  <a:pt x="2137890" y="217682"/>
                </a:lnTo>
                <a:lnTo>
                  <a:pt x="2145361" y="242899"/>
                </a:lnTo>
                <a:lnTo>
                  <a:pt x="2150860" y="269035"/>
                </a:lnTo>
                <a:lnTo>
                  <a:pt x="2154256" y="295961"/>
                </a:lnTo>
                <a:lnTo>
                  <a:pt x="2155417" y="323543"/>
                </a:lnTo>
                <a:close/>
              </a:path>
            </a:pathLst>
          </a:custGeom>
          <a:solidFill>
            <a:srgbClr val="12377E"/>
          </a:solidFill>
        </p:spPr>
        <p:txBody>
          <a:bodyPr wrap="square" lIns="0" tIns="0" rIns="0" bIns="0" rtlCol="0"/>
          <a:lstStyle/>
          <a:p>
            <a:endParaRPr/>
          </a:p>
        </p:txBody>
      </p:sp>
      <p:pic>
        <p:nvPicPr>
          <p:cNvPr id="11" name="object 11"/>
          <p:cNvPicPr/>
          <p:nvPr/>
        </p:nvPicPr>
        <p:blipFill>
          <a:blip r:embed="rId2" cstate="print"/>
          <a:stretch>
            <a:fillRect/>
          </a:stretch>
        </p:blipFill>
        <p:spPr>
          <a:xfrm>
            <a:off x="1695357" y="3904738"/>
            <a:ext cx="219074" cy="219074"/>
          </a:xfrm>
          <a:prstGeom prst="rect">
            <a:avLst/>
          </a:prstGeom>
        </p:spPr>
      </p:pic>
      <p:pic>
        <p:nvPicPr>
          <p:cNvPr id="13" name="object 13"/>
          <p:cNvPicPr/>
          <p:nvPr/>
        </p:nvPicPr>
        <p:blipFill>
          <a:blip r:embed="rId3" cstate="print"/>
          <a:stretch>
            <a:fillRect/>
          </a:stretch>
        </p:blipFill>
        <p:spPr>
          <a:xfrm>
            <a:off x="5090964" y="3904758"/>
            <a:ext cx="228080" cy="228466"/>
          </a:xfrm>
          <a:prstGeom prst="rect">
            <a:avLst/>
          </a:prstGeom>
        </p:spPr>
      </p:pic>
      <p:sp>
        <p:nvSpPr>
          <p:cNvPr id="18" name="object 18"/>
          <p:cNvSpPr/>
          <p:nvPr/>
        </p:nvSpPr>
        <p:spPr>
          <a:xfrm>
            <a:off x="13746435" y="0"/>
            <a:ext cx="4543425" cy="10287000"/>
          </a:xfrm>
          <a:custGeom>
            <a:avLst/>
            <a:gdLst/>
            <a:ahLst/>
            <a:cxnLst/>
            <a:rect l="l" t="t" r="r" b="b"/>
            <a:pathLst>
              <a:path w="4543425" h="10287000">
                <a:moveTo>
                  <a:pt x="4542798" y="10286999"/>
                </a:moveTo>
                <a:lnTo>
                  <a:pt x="0" y="10286999"/>
                </a:lnTo>
                <a:lnTo>
                  <a:pt x="0" y="0"/>
                </a:lnTo>
                <a:lnTo>
                  <a:pt x="4542798" y="0"/>
                </a:lnTo>
                <a:lnTo>
                  <a:pt x="4542798" y="10286999"/>
                </a:lnTo>
                <a:close/>
              </a:path>
            </a:pathLst>
          </a:custGeom>
          <a:solidFill>
            <a:srgbClr val="12377E"/>
          </a:solidFill>
        </p:spPr>
        <p:txBody>
          <a:bodyPr wrap="square" lIns="0" tIns="0" rIns="0" bIns="0" rtlCol="0"/>
          <a:lstStyle/>
          <a:p>
            <a:endParaRPr/>
          </a:p>
        </p:txBody>
      </p:sp>
      <p:sp>
        <p:nvSpPr>
          <p:cNvPr id="20" name="object 20"/>
          <p:cNvSpPr/>
          <p:nvPr/>
        </p:nvSpPr>
        <p:spPr>
          <a:xfrm>
            <a:off x="8897520" y="3848100"/>
            <a:ext cx="266065" cy="266065"/>
          </a:xfrm>
          <a:custGeom>
            <a:avLst/>
            <a:gdLst/>
            <a:ahLst/>
            <a:cxnLst/>
            <a:rect l="l" t="t" r="r" b="b"/>
            <a:pathLst>
              <a:path w="266065" h="266065">
                <a:moveTo>
                  <a:pt x="187574" y="1218"/>
                </a:moveTo>
                <a:lnTo>
                  <a:pt x="78308" y="1218"/>
                </a:lnTo>
                <a:lnTo>
                  <a:pt x="105431" y="304"/>
                </a:lnTo>
                <a:lnTo>
                  <a:pt x="132941" y="0"/>
                </a:lnTo>
                <a:lnTo>
                  <a:pt x="160450" y="304"/>
                </a:lnTo>
                <a:lnTo>
                  <a:pt x="187574" y="1218"/>
                </a:lnTo>
                <a:close/>
              </a:path>
              <a:path w="266065" h="266065">
                <a:moveTo>
                  <a:pt x="132941" y="265866"/>
                </a:moveTo>
                <a:lnTo>
                  <a:pt x="78308" y="264647"/>
                </a:lnTo>
                <a:lnTo>
                  <a:pt x="22146" y="242967"/>
                </a:lnTo>
                <a:lnTo>
                  <a:pt x="1226" y="187571"/>
                </a:lnTo>
                <a:lnTo>
                  <a:pt x="0" y="132933"/>
                </a:lnTo>
                <a:lnTo>
                  <a:pt x="306" y="105427"/>
                </a:lnTo>
                <a:lnTo>
                  <a:pt x="7266" y="46660"/>
                </a:lnTo>
                <a:lnTo>
                  <a:pt x="45837" y="7572"/>
                </a:lnTo>
                <a:lnTo>
                  <a:pt x="78308" y="1218"/>
                </a:lnTo>
                <a:lnTo>
                  <a:pt x="187574" y="1218"/>
                </a:lnTo>
                <a:lnTo>
                  <a:pt x="219607" y="7424"/>
                </a:lnTo>
                <a:lnTo>
                  <a:pt x="243332" y="22541"/>
                </a:lnTo>
                <a:lnTo>
                  <a:pt x="244179" y="23871"/>
                </a:lnTo>
                <a:lnTo>
                  <a:pt x="132938" y="23871"/>
                </a:lnTo>
                <a:lnTo>
                  <a:pt x="105971" y="24171"/>
                </a:lnTo>
                <a:lnTo>
                  <a:pt x="55635" y="29375"/>
                </a:lnTo>
                <a:lnTo>
                  <a:pt x="25077" y="79390"/>
                </a:lnTo>
                <a:lnTo>
                  <a:pt x="23877" y="132935"/>
                </a:lnTo>
                <a:lnTo>
                  <a:pt x="24195" y="160441"/>
                </a:lnTo>
                <a:lnTo>
                  <a:pt x="29379" y="210237"/>
                </a:lnTo>
                <a:lnTo>
                  <a:pt x="79393" y="240797"/>
                </a:lnTo>
                <a:lnTo>
                  <a:pt x="132938" y="241992"/>
                </a:lnTo>
                <a:lnTo>
                  <a:pt x="244098" y="241992"/>
                </a:lnTo>
                <a:lnTo>
                  <a:pt x="242974" y="243730"/>
                </a:lnTo>
                <a:lnTo>
                  <a:pt x="219217" y="258604"/>
                </a:lnTo>
                <a:lnTo>
                  <a:pt x="187574" y="264647"/>
                </a:lnTo>
                <a:lnTo>
                  <a:pt x="160450" y="265561"/>
                </a:lnTo>
                <a:lnTo>
                  <a:pt x="132941" y="265866"/>
                </a:lnTo>
                <a:close/>
              </a:path>
              <a:path w="266065" h="266065">
                <a:moveTo>
                  <a:pt x="244098" y="241992"/>
                </a:moveTo>
                <a:lnTo>
                  <a:pt x="132938" y="241992"/>
                </a:lnTo>
                <a:lnTo>
                  <a:pt x="159904" y="241693"/>
                </a:lnTo>
                <a:lnTo>
                  <a:pt x="186483" y="240797"/>
                </a:lnTo>
                <a:lnTo>
                  <a:pt x="226057" y="226816"/>
                </a:lnTo>
                <a:lnTo>
                  <a:pt x="240799" y="186480"/>
                </a:lnTo>
                <a:lnTo>
                  <a:pt x="242005" y="132933"/>
                </a:lnTo>
                <a:lnTo>
                  <a:pt x="241686" y="105427"/>
                </a:lnTo>
                <a:lnTo>
                  <a:pt x="236649" y="56071"/>
                </a:lnTo>
                <a:lnTo>
                  <a:pt x="186483" y="25069"/>
                </a:lnTo>
                <a:lnTo>
                  <a:pt x="132938" y="23871"/>
                </a:lnTo>
                <a:lnTo>
                  <a:pt x="244179" y="23871"/>
                </a:lnTo>
                <a:lnTo>
                  <a:pt x="264617" y="78102"/>
                </a:lnTo>
                <a:lnTo>
                  <a:pt x="265868" y="132935"/>
                </a:lnTo>
                <a:lnTo>
                  <a:pt x="265565" y="160448"/>
                </a:lnTo>
                <a:lnTo>
                  <a:pt x="264655" y="187571"/>
                </a:lnTo>
                <a:lnTo>
                  <a:pt x="258301" y="220045"/>
                </a:lnTo>
                <a:lnTo>
                  <a:pt x="244098" y="241992"/>
                </a:lnTo>
                <a:close/>
              </a:path>
              <a:path w="266065" h="266065">
                <a:moveTo>
                  <a:pt x="186483" y="25069"/>
                </a:moveTo>
                <a:close/>
              </a:path>
              <a:path w="266065" h="266065">
                <a:moveTo>
                  <a:pt x="212457" y="78102"/>
                </a:moveTo>
                <a:lnTo>
                  <a:pt x="194885" y="78102"/>
                </a:lnTo>
                <a:lnTo>
                  <a:pt x="187771" y="70978"/>
                </a:lnTo>
                <a:lnTo>
                  <a:pt x="187771" y="53416"/>
                </a:lnTo>
                <a:lnTo>
                  <a:pt x="194885" y="46297"/>
                </a:lnTo>
                <a:lnTo>
                  <a:pt x="212457" y="46297"/>
                </a:lnTo>
                <a:lnTo>
                  <a:pt x="219576" y="53416"/>
                </a:lnTo>
                <a:lnTo>
                  <a:pt x="219582" y="70978"/>
                </a:lnTo>
                <a:lnTo>
                  <a:pt x="212457" y="78102"/>
                </a:lnTo>
                <a:close/>
              </a:path>
              <a:path w="266065" h="266065">
                <a:moveTo>
                  <a:pt x="132935" y="200979"/>
                </a:moveTo>
                <a:lnTo>
                  <a:pt x="106451" y="195631"/>
                </a:lnTo>
                <a:lnTo>
                  <a:pt x="84822" y="181048"/>
                </a:lnTo>
                <a:lnTo>
                  <a:pt x="70238" y="159419"/>
                </a:lnTo>
                <a:lnTo>
                  <a:pt x="64889" y="132933"/>
                </a:lnTo>
                <a:lnTo>
                  <a:pt x="70238" y="106447"/>
                </a:lnTo>
                <a:lnTo>
                  <a:pt x="84824" y="84817"/>
                </a:lnTo>
                <a:lnTo>
                  <a:pt x="106456" y="70234"/>
                </a:lnTo>
                <a:lnTo>
                  <a:pt x="132941" y="64887"/>
                </a:lnTo>
                <a:lnTo>
                  <a:pt x="159427" y="70234"/>
                </a:lnTo>
                <a:lnTo>
                  <a:pt x="181056" y="84817"/>
                </a:lnTo>
                <a:lnTo>
                  <a:pt x="183716" y="88763"/>
                </a:lnTo>
                <a:lnTo>
                  <a:pt x="132935" y="88763"/>
                </a:lnTo>
                <a:lnTo>
                  <a:pt x="115746" y="92234"/>
                </a:lnTo>
                <a:lnTo>
                  <a:pt x="101709" y="101700"/>
                </a:lnTo>
                <a:lnTo>
                  <a:pt x="92244" y="115739"/>
                </a:lnTo>
                <a:lnTo>
                  <a:pt x="88771" y="132935"/>
                </a:lnTo>
                <a:lnTo>
                  <a:pt x="92242" y="150126"/>
                </a:lnTo>
                <a:lnTo>
                  <a:pt x="101707" y="164166"/>
                </a:lnTo>
                <a:lnTo>
                  <a:pt x="115747" y="173631"/>
                </a:lnTo>
                <a:lnTo>
                  <a:pt x="132938" y="177102"/>
                </a:lnTo>
                <a:lnTo>
                  <a:pt x="183716" y="177102"/>
                </a:lnTo>
                <a:lnTo>
                  <a:pt x="181055" y="181048"/>
                </a:lnTo>
                <a:lnTo>
                  <a:pt x="159425" y="195631"/>
                </a:lnTo>
                <a:lnTo>
                  <a:pt x="132935" y="200979"/>
                </a:lnTo>
                <a:close/>
              </a:path>
              <a:path w="266065" h="266065">
                <a:moveTo>
                  <a:pt x="183716" y="177102"/>
                </a:moveTo>
                <a:lnTo>
                  <a:pt x="132938" y="177102"/>
                </a:lnTo>
                <a:lnTo>
                  <a:pt x="150130" y="173631"/>
                </a:lnTo>
                <a:lnTo>
                  <a:pt x="164171" y="164164"/>
                </a:lnTo>
                <a:lnTo>
                  <a:pt x="173638" y="150124"/>
                </a:lnTo>
                <a:lnTo>
                  <a:pt x="177110" y="132933"/>
                </a:lnTo>
                <a:lnTo>
                  <a:pt x="173638" y="115739"/>
                </a:lnTo>
                <a:lnTo>
                  <a:pt x="164171" y="101700"/>
                </a:lnTo>
                <a:lnTo>
                  <a:pt x="150130" y="92234"/>
                </a:lnTo>
                <a:lnTo>
                  <a:pt x="132935" y="88763"/>
                </a:lnTo>
                <a:lnTo>
                  <a:pt x="183716" y="88763"/>
                </a:lnTo>
                <a:lnTo>
                  <a:pt x="195639" y="106447"/>
                </a:lnTo>
                <a:lnTo>
                  <a:pt x="200986" y="132935"/>
                </a:lnTo>
                <a:lnTo>
                  <a:pt x="195639" y="159419"/>
                </a:lnTo>
                <a:lnTo>
                  <a:pt x="183716" y="177102"/>
                </a:lnTo>
                <a:close/>
              </a:path>
            </a:pathLst>
          </a:custGeom>
          <a:solidFill>
            <a:srgbClr val="FFFFFF"/>
          </a:solidFill>
        </p:spPr>
        <p:txBody>
          <a:bodyPr wrap="square" lIns="0" tIns="0" rIns="0" bIns="0" rtlCol="0"/>
          <a:lstStyle/>
          <a:p>
            <a:endParaRPr/>
          </a:p>
        </p:txBody>
      </p:sp>
      <p:sp>
        <p:nvSpPr>
          <p:cNvPr id="22" name="object 22"/>
          <p:cNvSpPr txBox="1"/>
          <p:nvPr/>
        </p:nvSpPr>
        <p:spPr>
          <a:xfrm>
            <a:off x="2224013" y="2992375"/>
            <a:ext cx="4670214" cy="246221"/>
          </a:xfrm>
          <a:prstGeom prst="rect">
            <a:avLst/>
          </a:prstGeom>
        </p:spPr>
        <p:txBody>
          <a:bodyPr vert="horz" wrap="square" lIns="0" tIns="15240" rIns="0" bIns="0" rtlCol="0">
            <a:spAutoFit/>
          </a:bodyPr>
          <a:lstStyle/>
          <a:p>
            <a:pPr marL="12700">
              <a:lnSpc>
                <a:spcPct val="100000"/>
              </a:lnSpc>
              <a:spcBef>
                <a:spcPts val="120"/>
              </a:spcBef>
            </a:pPr>
            <a:r>
              <a:rPr sz="1500" b="1" spc="135" dirty="0">
                <a:solidFill>
                  <a:srgbClr val="FFFFFF"/>
                </a:solidFill>
                <a:latin typeface="Trebuchet MS"/>
                <a:cs typeface="Trebuchet MS"/>
              </a:rPr>
              <a:t>4900</a:t>
            </a:r>
            <a:r>
              <a:rPr sz="1500" b="1" spc="-50" dirty="0">
                <a:solidFill>
                  <a:srgbClr val="FFFFFF"/>
                </a:solidFill>
                <a:latin typeface="Trebuchet MS"/>
                <a:cs typeface="Trebuchet MS"/>
              </a:rPr>
              <a:t> </a:t>
            </a:r>
            <a:r>
              <a:rPr sz="1500" b="1" spc="55" dirty="0">
                <a:solidFill>
                  <a:srgbClr val="FFFFFF"/>
                </a:solidFill>
                <a:latin typeface="Trebuchet MS"/>
                <a:cs typeface="Trebuchet MS"/>
              </a:rPr>
              <a:t>S.</a:t>
            </a:r>
            <a:r>
              <a:rPr sz="1500" b="1" spc="-50" dirty="0">
                <a:solidFill>
                  <a:srgbClr val="FFFFFF"/>
                </a:solidFill>
                <a:latin typeface="Trebuchet MS"/>
                <a:cs typeface="Trebuchet MS"/>
              </a:rPr>
              <a:t> </a:t>
            </a:r>
            <a:r>
              <a:rPr sz="1500" b="1" spc="105" dirty="0">
                <a:solidFill>
                  <a:srgbClr val="FFFFFF"/>
                </a:solidFill>
                <a:latin typeface="Trebuchet MS"/>
                <a:cs typeface="Trebuchet MS"/>
              </a:rPr>
              <a:t>Monaco</a:t>
            </a:r>
            <a:r>
              <a:rPr sz="1500" b="1" spc="-45" dirty="0">
                <a:solidFill>
                  <a:srgbClr val="FFFFFF"/>
                </a:solidFill>
                <a:latin typeface="Trebuchet MS"/>
                <a:cs typeface="Trebuchet MS"/>
              </a:rPr>
              <a:t> </a:t>
            </a:r>
            <a:r>
              <a:rPr sz="1500" b="1" dirty="0">
                <a:solidFill>
                  <a:srgbClr val="FFFFFF"/>
                </a:solidFill>
                <a:latin typeface="Trebuchet MS"/>
                <a:cs typeface="Trebuchet MS"/>
              </a:rPr>
              <a:t>St.,</a:t>
            </a:r>
            <a:r>
              <a:rPr sz="1500" b="1" spc="-50" dirty="0">
                <a:solidFill>
                  <a:srgbClr val="FFFFFF"/>
                </a:solidFill>
                <a:latin typeface="Trebuchet MS"/>
                <a:cs typeface="Trebuchet MS"/>
              </a:rPr>
              <a:t> </a:t>
            </a:r>
            <a:r>
              <a:rPr sz="1500" b="1" spc="50" dirty="0">
                <a:solidFill>
                  <a:srgbClr val="FFFFFF"/>
                </a:solidFill>
                <a:latin typeface="Trebuchet MS"/>
                <a:cs typeface="Trebuchet MS"/>
              </a:rPr>
              <a:t>Suite</a:t>
            </a:r>
            <a:r>
              <a:rPr sz="1500" b="1" spc="-45" dirty="0">
                <a:solidFill>
                  <a:srgbClr val="FFFFFF"/>
                </a:solidFill>
                <a:latin typeface="Trebuchet MS"/>
                <a:cs typeface="Trebuchet MS"/>
              </a:rPr>
              <a:t> </a:t>
            </a:r>
            <a:r>
              <a:rPr sz="1500" b="1" spc="65" dirty="0">
                <a:solidFill>
                  <a:srgbClr val="FFFFFF"/>
                </a:solidFill>
                <a:latin typeface="Trebuchet MS"/>
                <a:cs typeface="Trebuchet MS"/>
              </a:rPr>
              <a:t>240,</a:t>
            </a:r>
            <a:r>
              <a:rPr sz="1500" b="1" spc="-50" dirty="0">
                <a:solidFill>
                  <a:srgbClr val="FFFFFF"/>
                </a:solidFill>
                <a:latin typeface="Trebuchet MS"/>
                <a:cs typeface="Trebuchet MS"/>
              </a:rPr>
              <a:t> </a:t>
            </a:r>
            <a:r>
              <a:rPr sz="1500" b="1" dirty="0">
                <a:solidFill>
                  <a:srgbClr val="FFFFFF"/>
                </a:solidFill>
                <a:latin typeface="Trebuchet MS"/>
                <a:cs typeface="Trebuchet MS"/>
              </a:rPr>
              <a:t>Denver,</a:t>
            </a:r>
            <a:r>
              <a:rPr sz="1500" b="1" spc="-45" dirty="0">
                <a:solidFill>
                  <a:srgbClr val="FFFFFF"/>
                </a:solidFill>
                <a:latin typeface="Trebuchet MS"/>
                <a:cs typeface="Trebuchet MS"/>
              </a:rPr>
              <a:t> </a:t>
            </a:r>
            <a:r>
              <a:rPr sz="1500" b="1" spc="135" dirty="0">
                <a:solidFill>
                  <a:srgbClr val="FFFFFF"/>
                </a:solidFill>
                <a:latin typeface="Trebuchet MS"/>
                <a:cs typeface="Trebuchet MS"/>
              </a:rPr>
              <a:t>CO</a:t>
            </a:r>
            <a:endParaRPr sz="1500" dirty="0">
              <a:latin typeface="Trebuchet MS"/>
              <a:cs typeface="Trebuchet MS"/>
            </a:endParaRPr>
          </a:p>
        </p:txBody>
      </p:sp>
      <p:sp>
        <p:nvSpPr>
          <p:cNvPr id="23" name="object 23"/>
          <p:cNvSpPr txBox="1"/>
          <p:nvPr/>
        </p:nvSpPr>
        <p:spPr>
          <a:xfrm>
            <a:off x="2224013" y="3879096"/>
            <a:ext cx="1386205" cy="258445"/>
          </a:xfrm>
          <a:prstGeom prst="rect">
            <a:avLst/>
          </a:prstGeom>
        </p:spPr>
        <p:txBody>
          <a:bodyPr vert="horz" wrap="square" lIns="0" tIns="15875" rIns="0" bIns="0" rtlCol="0">
            <a:spAutoFit/>
          </a:bodyPr>
          <a:lstStyle/>
          <a:p>
            <a:pPr marL="12700">
              <a:lnSpc>
                <a:spcPct val="100000"/>
              </a:lnSpc>
              <a:spcBef>
                <a:spcPts val="125"/>
              </a:spcBef>
            </a:pPr>
            <a:r>
              <a:rPr sz="1500" b="1" spc="50" dirty="0">
                <a:solidFill>
                  <a:srgbClr val="FFFFFF"/>
                </a:solidFill>
                <a:latin typeface="Trebuchet MS"/>
                <a:cs typeface="Trebuchet MS"/>
              </a:rPr>
              <a:t>303.584.6231</a:t>
            </a:r>
            <a:endParaRPr sz="1500">
              <a:latin typeface="Trebuchet MS"/>
              <a:cs typeface="Trebuchet MS"/>
            </a:endParaRPr>
          </a:p>
        </p:txBody>
      </p:sp>
      <p:sp>
        <p:nvSpPr>
          <p:cNvPr id="24" name="object 24"/>
          <p:cNvSpPr txBox="1"/>
          <p:nvPr/>
        </p:nvSpPr>
        <p:spPr>
          <a:xfrm>
            <a:off x="8087943" y="3022664"/>
            <a:ext cx="4233303" cy="246862"/>
          </a:xfrm>
          <a:prstGeom prst="rect">
            <a:avLst/>
          </a:prstGeom>
        </p:spPr>
        <p:txBody>
          <a:bodyPr vert="horz" wrap="square" lIns="0" tIns="15875" rIns="0" bIns="0" rtlCol="0">
            <a:spAutoFit/>
          </a:bodyPr>
          <a:lstStyle/>
          <a:p>
            <a:pPr marL="12700">
              <a:lnSpc>
                <a:spcPct val="100000"/>
              </a:lnSpc>
              <a:spcBef>
                <a:spcPts val="125"/>
              </a:spcBef>
            </a:pPr>
            <a:r>
              <a:rPr sz="1500" b="1" spc="55" dirty="0">
                <a:solidFill>
                  <a:srgbClr val="FFFFFF"/>
                </a:solidFill>
                <a:latin typeface="Trebuchet MS"/>
                <a:cs typeface="Trebuchet MS"/>
                <a:hlinkClick r:id="rId4"/>
              </a:rPr>
              <a:t>Practice.Health@HCAHealthcare.</a:t>
            </a:r>
            <a:r>
              <a:rPr lang="en-US" sz="1500" b="1" u="sng" spc="55" dirty="0">
                <a:solidFill>
                  <a:srgbClr val="FFFFFF"/>
                </a:solidFill>
                <a:latin typeface="Trebuchet MS"/>
                <a:cs typeface="Trebuchet MS"/>
              </a:rPr>
              <a:t>com</a:t>
            </a:r>
            <a:endParaRPr sz="1500" u="sng" dirty="0">
              <a:latin typeface="Trebuchet MS"/>
              <a:cs typeface="Trebuchet MS"/>
            </a:endParaRPr>
          </a:p>
        </p:txBody>
      </p:sp>
      <p:sp>
        <p:nvSpPr>
          <p:cNvPr id="25" name="object 25"/>
          <p:cNvSpPr/>
          <p:nvPr/>
        </p:nvSpPr>
        <p:spPr>
          <a:xfrm>
            <a:off x="5622741" y="4103701"/>
            <a:ext cx="1889125" cy="16510"/>
          </a:xfrm>
          <a:custGeom>
            <a:avLst/>
            <a:gdLst/>
            <a:ahLst/>
            <a:cxnLst/>
            <a:rect l="l" t="t" r="r" b="b"/>
            <a:pathLst>
              <a:path w="1889125" h="16509">
                <a:moveTo>
                  <a:pt x="0" y="16176"/>
                </a:moveTo>
                <a:lnTo>
                  <a:pt x="0" y="0"/>
                </a:lnTo>
                <a:lnTo>
                  <a:pt x="1888571" y="0"/>
                </a:lnTo>
                <a:lnTo>
                  <a:pt x="1888571" y="16176"/>
                </a:lnTo>
                <a:lnTo>
                  <a:pt x="0" y="16176"/>
                </a:lnTo>
                <a:close/>
              </a:path>
            </a:pathLst>
          </a:custGeom>
          <a:solidFill>
            <a:srgbClr val="FFFFFF"/>
          </a:solidFill>
        </p:spPr>
        <p:txBody>
          <a:bodyPr wrap="square" lIns="0" tIns="0" rIns="0" bIns="0" rtlCol="0"/>
          <a:lstStyle/>
          <a:p>
            <a:endParaRPr/>
          </a:p>
        </p:txBody>
      </p:sp>
      <p:sp>
        <p:nvSpPr>
          <p:cNvPr id="26" name="object 26"/>
          <p:cNvSpPr txBox="1"/>
          <p:nvPr/>
        </p:nvSpPr>
        <p:spPr>
          <a:xfrm>
            <a:off x="5549538" y="3880700"/>
            <a:ext cx="1974850" cy="258445"/>
          </a:xfrm>
          <a:prstGeom prst="rect">
            <a:avLst/>
          </a:prstGeom>
        </p:spPr>
        <p:txBody>
          <a:bodyPr vert="horz" wrap="square" lIns="0" tIns="15875" rIns="0" bIns="0" rtlCol="0">
            <a:spAutoFit/>
          </a:bodyPr>
          <a:lstStyle/>
          <a:p>
            <a:pPr marL="12700">
              <a:lnSpc>
                <a:spcPct val="100000"/>
              </a:lnSpc>
              <a:spcBef>
                <a:spcPts val="125"/>
              </a:spcBef>
            </a:pPr>
            <a:r>
              <a:rPr sz="1500" b="1" spc="65" dirty="0">
                <a:solidFill>
                  <a:srgbClr val="FFFFFF"/>
                </a:solidFill>
                <a:latin typeface="Trebuchet MS"/>
                <a:cs typeface="Trebuchet MS"/>
                <a:hlinkClick r:id="rId5"/>
              </a:rPr>
              <a:t>practice-</a:t>
            </a:r>
            <a:r>
              <a:rPr sz="1500" b="1" spc="-10" dirty="0">
                <a:solidFill>
                  <a:srgbClr val="FFFFFF"/>
                </a:solidFill>
                <a:latin typeface="Trebuchet MS"/>
                <a:cs typeface="Trebuchet MS"/>
                <a:hlinkClick r:id="rId5"/>
              </a:rPr>
              <a:t>health.com</a:t>
            </a:r>
            <a:endParaRPr sz="1500">
              <a:latin typeface="Trebuchet MS"/>
              <a:cs typeface="Trebuchet MS"/>
            </a:endParaRPr>
          </a:p>
        </p:txBody>
      </p:sp>
      <p:sp>
        <p:nvSpPr>
          <p:cNvPr id="27" name="object 27"/>
          <p:cNvSpPr txBox="1"/>
          <p:nvPr/>
        </p:nvSpPr>
        <p:spPr>
          <a:xfrm>
            <a:off x="9340354" y="3860243"/>
            <a:ext cx="1904364" cy="258445"/>
          </a:xfrm>
          <a:prstGeom prst="rect">
            <a:avLst/>
          </a:prstGeom>
        </p:spPr>
        <p:txBody>
          <a:bodyPr vert="horz" wrap="square" lIns="0" tIns="15875" rIns="0" bIns="0" rtlCol="0">
            <a:spAutoFit/>
          </a:bodyPr>
          <a:lstStyle/>
          <a:p>
            <a:pPr marL="12700">
              <a:lnSpc>
                <a:spcPct val="100000"/>
              </a:lnSpc>
              <a:spcBef>
                <a:spcPts val="125"/>
              </a:spcBef>
            </a:pPr>
            <a:r>
              <a:rPr sz="1500" b="1" spc="55" dirty="0">
                <a:solidFill>
                  <a:srgbClr val="FFFFFF"/>
                </a:solidFill>
                <a:latin typeface="Trebuchet MS"/>
                <a:cs typeface="Trebuchet MS"/>
              </a:rPr>
              <a:t>@practicehealthipa</a:t>
            </a:r>
            <a:endParaRPr sz="1500">
              <a:latin typeface="Trebuchet MS"/>
              <a:cs typeface="Trebuchet MS"/>
            </a:endParaRPr>
          </a:p>
        </p:txBody>
      </p:sp>
      <p:sp>
        <p:nvSpPr>
          <p:cNvPr id="15" name="Title 14">
            <a:extLst>
              <a:ext uri="{FF2B5EF4-FFF2-40B4-BE49-F238E27FC236}">
                <a16:creationId xmlns:a16="http://schemas.microsoft.com/office/drawing/2014/main" id="{07F99A40-7359-414C-8C13-E417CD21C346}"/>
              </a:ext>
            </a:extLst>
          </p:cNvPr>
          <p:cNvSpPr>
            <a:spLocks noGrp="1"/>
          </p:cNvSpPr>
          <p:nvPr>
            <p:ph type="title"/>
          </p:nvPr>
        </p:nvSpPr>
        <p:spPr>
          <a:xfrm>
            <a:off x="1475088" y="797195"/>
            <a:ext cx="2129790" cy="1261884"/>
          </a:xfrm>
        </p:spPr>
        <p:txBody>
          <a:bodyPr/>
          <a:lstStyle/>
          <a:p>
            <a:r>
              <a:rPr lang="en-US" dirty="0"/>
              <a:t>Stay in touch</a:t>
            </a:r>
          </a:p>
        </p:txBody>
      </p:sp>
      <p:pic>
        <p:nvPicPr>
          <p:cNvPr id="43" name="object 12">
            <a:extLst>
              <a:ext uri="{FF2B5EF4-FFF2-40B4-BE49-F238E27FC236}">
                <a16:creationId xmlns:a16="http://schemas.microsoft.com/office/drawing/2014/main" id="{61513523-2127-4BAA-9084-8FA3AB8E4E60}"/>
              </a:ext>
            </a:extLst>
          </p:cNvPr>
          <p:cNvPicPr/>
          <p:nvPr/>
        </p:nvPicPr>
        <p:blipFill>
          <a:blip r:embed="rId6" cstate="print"/>
          <a:stretch>
            <a:fillRect/>
          </a:stretch>
        </p:blipFill>
        <p:spPr>
          <a:xfrm>
            <a:off x="7749246" y="3095626"/>
            <a:ext cx="209495" cy="142874"/>
          </a:xfrm>
          <a:prstGeom prst="rect">
            <a:avLst/>
          </a:prstGeom>
        </p:spPr>
      </p:pic>
    </p:spTree>
    <p:extLst>
      <p:ext uri="{BB962C8B-B14F-4D97-AF65-F5344CB8AC3E}">
        <p14:creationId xmlns:p14="http://schemas.microsoft.com/office/powerpoint/2010/main" val="1159363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1330</TotalTime>
  <Words>1041</Words>
  <Application>Microsoft Office PowerPoint</Application>
  <PresentationFormat>Custom</PresentationFormat>
  <Paragraphs>133</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Courier New</vt:lpstr>
      <vt:lpstr>Lucida Sans</vt:lpstr>
      <vt:lpstr>Trebuchet MS</vt:lpstr>
      <vt:lpstr>Office Theme</vt:lpstr>
      <vt:lpstr>PowerPoint Presentation</vt:lpstr>
      <vt:lpstr>Practice Health Network</vt:lpstr>
      <vt:lpstr>PowerPoint Presentation</vt:lpstr>
      <vt:lpstr>PowerPoint Presentation</vt:lpstr>
      <vt:lpstr>Practice Health Contract Service Areas</vt:lpstr>
      <vt:lpstr>PowerPoint Presentation</vt:lpstr>
      <vt:lpstr>PowerPoint Presentation</vt:lpstr>
      <vt:lpstr>Meet the Team</vt:lpstr>
      <vt:lpstr>Stay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Practice Presentation</dc:title>
  <dc:creator>Lanye</dc:creator>
  <cp:keywords>DAFbTsgu2Kk,BAEKH74JpxA</cp:keywords>
  <cp:lastModifiedBy>Woodward Katie</cp:lastModifiedBy>
  <cp:revision>28</cp:revision>
  <dcterms:created xsi:type="dcterms:W3CDTF">2023-04-10T15:40:11Z</dcterms:created>
  <dcterms:modified xsi:type="dcterms:W3CDTF">2023-08-15T21:57:44Z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2023-04-10T00:00:00Z</vt:filetime>
  </property>
  <property fmtid="{D5CDD505-2E9C-101B-9397-08002B2CF9AE}" pid="3" name="Creator">
    <vt:lpwstr>Canva</vt:lpwstr>
  </property>
  <property fmtid="{D5CDD505-2E9C-101B-9397-08002B2CF9AE}" pid="4" name="Producer">
    <vt:lpwstr>Canva</vt:lpwstr>
  </property>
  <property fmtid="{D5CDD505-2E9C-101B-9397-08002B2CF9AE}" pid="5" name="LastSaved">
    <vt:filetime>2023-04-10T00:00:00Z</vt:filetime>
  </property>
</Properties>
</file>